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5" r:id="rId1"/>
  </p:sldMasterIdLst>
  <p:notesMasterIdLst>
    <p:notesMasterId r:id="rId19"/>
  </p:notesMasterIdLst>
  <p:sldIdLst>
    <p:sldId id="256" r:id="rId2"/>
    <p:sldId id="257" r:id="rId3"/>
    <p:sldId id="258" r:id="rId4"/>
    <p:sldId id="259" r:id="rId5"/>
    <p:sldId id="260" r:id="rId6"/>
    <p:sldId id="261" r:id="rId7"/>
    <p:sldId id="262" r:id="rId8"/>
    <p:sldId id="263" r:id="rId9"/>
    <p:sldId id="265" r:id="rId10"/>
    <p:sldId id="266" r:id="rId11"/>
    <p:sldId id="267" r:id="rId12"/>
    <p:sldId id="268" r:id="rId13"/>
    <p:sldId id="269" r:id="rId14"/>
    <p:sldId id="270" r:id="rId15"/>
    <p:sldId id="273" r:id="rId16"/>
    <p:sldId id="271" r:id="rId17"/>
    <p:sldId id="264" r:id="rId18"/>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221" autoAdjust="0"/>
    <p:restoredTop sz="94660"/>
  </p:normalViewPr>
  <p:slideViewPr>
    <p:cSldViewPr snapToGrid="0">
      <p:cViewPr varScale="1">
        <p:scale>
          <a:sx n="84" d="100"/>
          <a:sy n="84" d="100"/>
        </p:scale>
        <p:origin x="91" y="11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diagrams/_rels/data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https://www.open-electronics.org/intel-realsense-depth-cameras-add-3d-vision-to-your-project/" TargetMode="External"/><Relationship Id="rId1" Type="http://schemas.openxmlformats.org/officeDocument/2006/relationships/image" Target="../media/image26.jpg"/><Relationship Id="rId4" Type="http://schemas.openxmlformats.org/officeDocument/2006/relationships/image" Target="../media/image28.png"/></Relationships>
</file>

<file path=ppt/diagrams/_rels/data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9.jpeg"/><Relationship Id="rId1" Type="http://schemas.openxmlformats.org/officeDocument/2006/relationships/image" Target="../media/image18.gif"/></Relationships>
</file>

<file path=ppt/diagrams/_rels/drawing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https://www.open-electronics.org/intel-realsense-depth-cameras-add-3d-vision-to-your-project/" TargetMode="External"/><Relationship Id="rId1" Type="http://schemas.openxmlformats.org/officeDocument/2006/relationships/image" Target="../media/image26.jpg"/><Relationship Id="rId4" Type="http://schemas.openxmlformats.org/officeDocument/2006/relationships/image" Target="../media/image28.png"/></Relationships>
</file>

<file path=ppt/diagrams/_rels/drawing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9.jpeg"/><Relationship Id="rId1" Type="http://schemas.openxmlformats.org/officeDocument/2006/relationships/image" Target="../media/image18.gif"/></Relationships>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78081C6-CC0F-488F-BFEA-5A0B2693743A}" type="doc">
      <dgm:prSet loTypeId="urn:microsoft.com/office/officeart/2005/8/layout/hProcess10" loCatId="picture" qsTypeId="urn:microsoft.com/office/officeart/2005/8/quickstyle/simple1" qsCatId="simple" csTypeId="urn:microsoft.com/office/officeart/2005/8/colors/accent3_2" csCatId="accent3" phldr="1"/>
      <dgm:spPr/>
      <dgm:t>
        <a:bodyPr/>
        <a:lstStyle/>
        <a:p>
          <a:endParaRPr lang="en-US"/>
        </a:p>
      </dgm:t>
    </dgm:pt>
    <dgm:pt modelId="{23B26581-0E1E-4F05-9117-90F0DB70BAF5}">
      <dgm:prSet phldrT="[Text]"/>
      <dgm:spPr/>
      <dgm:t>
        <a:bodyPr/>
        <a:lstStyle/>
        <a:p>
          <a:r>
            <a:rPr lang="en-US" dirty="0"/>
            <a:t>RealSense RGB Image</a:t>
          </a:r>
        </a:p>
      </dgm:t>
    </dgm:pt>
    <dgm:pt modelId="{2A4A5189-ADC6-4299-826D-C62AF4C10C1A}" type="parTrans" cxnId="{D1E79A7D-EC19-4B39-B16A-88275A7FF0E4}">
      <dgm:prSet/>
      <dgm:spPr/>
      <dgm:t>
        <a:bodyPr/>
        <a:lstStyle/>
        <a:p>
          <a:endParaRPr lang="en-US"/>
        </a:p>
      </dgm:t>
    </dgm:pt>
    <dgm:pt modelId="{14300E55-AFDB-41AD-B9B0-046AF15B2D6C}" type="sibTrans" cxnId="{D1E79A7D-EC19-4B39-B16A-88275A7FF0E4}">
      <dgm:prSet/>
      <dgm:spPr/>
      <dgm:t>
        <a:bodyPr/>
        <a:lstStyle/>
        <a:p>
          <a:endParaRPr lang="en-US"/>
        </a:p>
      </dgm:t>
    </dgm:pt>
    <dgm:pt modelId="{2C7918AF-7252-4066-88CB-EC9E77558817}">
      <dgm:prSet phldrT="[Text]"/>
      <dgm:spPr/>
      <dgm:t>
        <a:bodyPr/>
        <a:lstStyle/>
        <a:p>
          <a:r>
            <a:rPr lang="en-US" dirty="0" err="1"/>
            <a:t>Yolact</a:t>
          </a:r>
          <a:endParaRPr lang="en-US" dirty="0"/>
        </a:p>
      </dgm:t>
    </dgm:pt>
    <dgm:pt modelId="{3D47378D-AFD0-4A2A-9BF6-FA3B1C588A67}" type="parTrans" cxnId="{FD84E86D-EA80-418B-AC06-DB2E050D31E3}">
      <dgm:prSet/>
      <dgm:spPr/>
      <dgm:t>
        <a:bodyPr/>
        <a:lstStyle/>
        <a:p>
          <a:endParaRPr lang="en-US"/>
        </a:p>
      </dgm:t>
    </dgm:pt>
    <dgm:pt modelId="{81A1F66B-F9E4-44BE-806D-6A000114931E}" type="sibTrans" cxnId="{FD84E86D-EA80-418B-AC06-DB2E050D31E3}">
      <dgm:prSet/>
      <dgm:spPr/>
      <dgm:t>
        <a:bodyPr/>
        <a:lstStyle/>
        <a:p>
          <a:endParaRPr lang="en-US"/>
        </a:p>
      </dgm:t>
    </dgm:pt>
    <dgm:pt modelId="{D1DF57B2-4D68-4E4E-8B69-DED4CAD25FE7}">
      <dgm:prSet phldrT="[Text]"/>
      <dgm:spPr/>
      <dgm:t>
        <a:bodyPr/>
        <a:lstStyle/>
        <a:p>
          <a:r>
            <a:rPr lang="en-US" dirty="0"/>
            <a:t>RealSense world coordinates + heuristics </a:t>
          </a:r>
        </a:p>
      </dgm:t>
    </dgm:pt>
    <dgm:pt modelId="{5E2EA5AF-6FAA-4D3C-8AAB-516931927FB5}" type="parTrans" cxnId="{BE1B1271-AA80-416A-8DD6-E99D92085579}">
      <dgm:prSet/>
      <dgm:spPr/>
      <dgm:t>
        <a:bodyPr/>
        <a:lstStyle/>
        <a:p>
          <a:endParaRPr lang="en-US"/>
        </a:p>
      </dgm:t>
    </dgm:pt>
    <dgm:pt modelId="{C5ADD50D-9CEE-4074-8E85-022926DAEB0A}" type="sibTrans" cxnId="{BE1B1271-AA80-416A-8DD6-E99D92085579}">
      <dgm:prSet/>
      <dgm:spPr/>
      <dgm:t>
        <a:bodyPr/>
        <a:lstStyle/>
        <a:p>
          <a:endParaRPr lang="en-US"/>
        </a:p>
      </dgm:t>
    </dgm:pt>
    <dgm:pt modelId="{DFBB8FB9-8D0F-4AF1-B845-00E6770E772E}" type="pres">
      <dgm:prSet presAssocID="{378081C6-CC0F-488F-BFEA-5A0B2693743A}" presName="Name0" presStyleCnt="0">
        <dgm:presLayoutVars>
          <dgm:dir/>
          <dgm:resizeHandles val="exact"/>
        </dgm:presLayoutVars>
      </dgm:prSet>
      <dgm:spPr/>
    </dgm:pt>
    <dgm:pt modelId="{CEE9F115-3BF0-4964-8B79-F77B5E55BD19}" type="pres">
      <dgm:prSet presAssocID="{23B26581-0E1E-4F05-9117-90F0DB70BAF5}" presName="composite" presStyleCnt="0"/>
      <dgm:spPr/>
    </dgm:pt>
    <dgm:pt modelId="{DCECFB92-560E-4FAC-8C44-CD88D898ECDB}" type="pres">
      <dgm:prSet presAssocID="{23B26581-0E1E-4F05-9117-90F0DB70BAF5}" presName="imagSh" presStyleLbl="bgImgPlace1" presStyleIdx="0" presStyleCnt="3" custScaleX="99795" custScaleY="99068" custLinFactNeighborX="-307"/>
      <dgm:spPr>
        <a:blipFill rotWithShape="1">
          <a:blip xmlns:r="http://schemas.openxmlformats.org/officeDocument/2006/relationships" r:embed="rId1">
            <a:extLst>
              <a:ext uri="{28A0092B-C50C-407E-A947-70E740481C1C}">
                <a14:useLocalDpi xmlns:a14="http://schemas.microsoft.com/office/drawing/2010/main" val="0"/>
              </a:ext>
              <a:ext uri="{837473B0-CC2E-450A-ABE3-18F120FF3D39}">
                <a1611:picAttrSrcUrl xmlns:a1611="http://schemas.microsoft.com/office/drawing/2016/11/main" r:id="rId2"/>
              </a:ext>
            </a:extLst>
          </a:blip>
          <a:srcRect/>
          <a:stretch>
            <a:fillRect l="-2000" r="-2000"/>
          </a:stretch>
        </a:blipFill>
      </dgm:spPr>
    </dgm:pt>
    <dgm:pt modelId="{C118D098-9338-4E9F-B6D1-64D057ED7A79}" type="pres">
      <dgm:prSet presAssocID="{23B26581-0E1E-4F05-9117-90F0DB70BAF5}" presName="txNode" presStyleLbl="node1" presStyleIdx="0" presStyleCnt="3" custScaleY="42395">
        <dgm:presLayoutVars>
          <dgm:bulletEnabled val="1"/>
        </dgm:presLayoutVars>
      </dgm:prSet>
      <dgm:spPr/>
    </dgm:pt>
    <dgm:pt modelId="{FF0E0298-2B07-40C1-9177-A0EFAC73A68D}" type="pres">
      <dgm:prSet presAssocID="{14300E55-AFDB-41AD-B9B0-046AF15B2D6C}" presName="sibTrans" presStyleLbl="sibTrans2D1" presStyleIdx="0" presStyleCnt="2"/>
      <dgm:spPr/>
    </dgm:pt>
    <dgm:pt modelId="{249DB8E2-D581-423D-B3B2-CB7DD7E5BCB7}" type="pres">
      <dgm:prSet presAssocID="{14300E55-AFDB-41AD-B9B0-046AF15B2D6C}" presName="connTx" presStyleLbl="sibTrans2D1" presStyleIdx="0" presStyleCnt="2"/>
      <dgm:spPr/>
    </dgm:pt>
    <dgm:pt modelId="{2C3F20A9-6CCC-44D6-A2CB-B8CCF64CF6EE}" type="pres">
      <dgm:prSet presAssocID="{2C7918AF-7252-4066-88CB-EC9E77558817}" presName="composite" presStyleCnt="0"/>
      <dgm:spPr/>
    </dgm:pt>
    <dgm:pt modelId="{4360C3BE-E091-48E4-B1F3-6C1CD91C4D28}" type="pres">
      <dgm:prSet presAssocID="{2C7918AF-7252-4066-88CB-EC9E77558817}" presName="imagSh" presStyleLbl="bgImgPlace1" presStyleIdx="1" presStyleCnt="3" custLinFactNeighborX="1821"/>
      <dgm:spPr>
        <a:blipFill rotWithShape="1">
          <a:blip xmlns:r="http://schemas.openxmlformats.org/officeDocument/2006/relationships" r:embed="rId3"/>
          <a:srcRect/>
          <a:stretch>
            <a:fillRect t="-2000" b="-2000"/>
          </a:stretch>
        </a:blipFill>
      </dgm:spPr>
    </dgm:pt>
    <dgm:pt modelId="{39C233B6-AB0A-4F50-885A-C735493D5611}" type="pres">
      <dgm:prSet presAssocID="{2C7918AF-7252-4066-88CB-EC9E77558817}" presName="txNode" presStyleLbl="node1" presStyleIdx="1" presStyleCnt="3" custScaleY="40979">
        <dgm:presLayoutVars>
          <dgm:bulletEnabled val="1"/>
        </dgm:presLayoutVars>
      </dgm:prSet>
      <dgm:spPr/>
    </dgm:pt>
    <dgm:pt modelId="{29AA3117-C99E-4DB9-9350-7F2D18FF6D1C}" type="pres">
      <dgm:prSet presAssocID="{81A1F66B-F9E4-44BE-806D-6A000114931E}" presName="sibTrans" presStyleLbl="sibTrans2D1" presStyleIdx="1" presStyleCnt="2"/>
      <dgm:spPr/>
    </dgm:pt>
    <dgm:pt modelId="{847F75CC-3FC7-4628-9F47-5883BB45927A}" type="pres">
      <dgm:prSet presAssocID="{81A1F66B-F9E4-44BE-806D-6A000114931E}" presName="connTx" presStyleLbl="sibTrans2D1" presStyleIdx="1" presStyleCnt="2"/>
      <dgm:spPr/>
    </dgm:pt>
    <dgm:pt modelId="{561CD796-CCE5-4EE7-906D-8E6FD6CCDB61}" type="pres">
      <dgm:prSet presAssocID="{D1DF57B2-4D68-4E4E-8B69-DED4CAD25FE7}" presName="composite" presStyleCnt="0"/>
      <dgm:spPr/>
    </dgm:pt>
    <dgm:pt modelId="{413F8750-CA3F-41DF-BF00-D792B8A026CC}" type="pres">
      <dgm:prSet presAssocID="{D1DF57B2-4D68-4E4E-8B69-DED4CAD25FE7}" presName="imagSh" presStyleLbl="bgImgPlace1" presStyleIdx="2" presStyleCnt="3" custLinFactNeighborY="2840"/>
      <dgm:spPr>
        <a:blipFill rotWithShape="1">
          <a:blip xmlns:r="http://schemas.openxmlformats.org/officeDocument/2006/relationships" r:embed="rId4"/>
          <a:srcRect/>
          <a:stretch>
            <a:fillRect t="-3000" b="-3000"/>
          </a:stretch>
        </a:blipFill>
      </dgm:spPr>
    </dgm:pt>
    <dgm:pt modelId="{3AF61C20-39F0-4A12-97A7-D990E41A339E}" type="pres">
      <dgm:prSet presAssocID="{D1DF57B2-4D68-4E4E-8B69-DED4CAD25FE7}" presName="txNode" presStyleLbl="node1" presStyleIdx="2" presStyleCnt="3" custScaleY="45413" custLinFactNeighborY="2130">
        <dgm:presLayoutVars>
          <dgm:bulletEnabled val="1"/>
        </dgm:presLayoutVars>
      </dgm:prSet>
      <dgm:spPr/>
    </dgm:pt>
  </dgm:ptLst>
  <dgm:cxnLst>
    <dgm:cxn modelId="{B971470E-D977-4C3B-8BC6-978183E5969A}" type="presOf" srcId="{D1DF57B2-4D68-4E4E-8B69-DED4CAD25FE7}" destId="{3AF61C20-39F0-4A12-97A7-D990E41A339E}" srcOrd="0" destOrd="0" presId="urn:microsoft.com/office/officeart/2005/8/layout/hProcess10"/>
    <dgm:cxn modelId="{FFC37F66-B30E-49CB-8BE6-FBD58045F14A}" type="presOf" srcId="{14300E55-AFDB-41AD-B9B0-046AF15B2D6C}" destId="{249DB8E2-D581-423D-B3B2-CB7DD7E5BCB7}" srcOrd="1" destOrd="0" presId="urn:microsoft.com/office/officeart/2005/8/layout/hProcess10"/>
    <dgm:cxn modelId="{FD84E86D-EA80-418B-AC06-DB2E050D31E3}" srcId="{378081C6-CC0F-488F-BFEA-5A0B2693743A}" destId="{2C7918AF-7252-4066-88CB-EC9E77558817}" srcOrd="1" destOrd="0" parTransId="{3D47378D-AFD0-4A2A-9BF6-FA3B1C588A67}" sibTransId="{81A1F66B-F9E4-44BE-806D-6A000114931E}"/>
    <dgm:cxn modelId="{BE1B1271-AA80-416A-8DD6-E99D92085579}" srcId="{378081C6-CC0F-488F-BFEA-5A0B2693743A}" destId="{D1DF57B2-4D68-4E4E-8B69-DED4CAD25FE7}" srcOrd="2" destOrd="0" parTransId="{5E2EA5AF-6FAA-4D3C-8AAB-516931927FB5}" sibTransId="{C5ADD50D-9CEE-4074-8E85-022926DAEB0A}"/>
    <dgm:cxn modelId="{4E963578-36C2-444E-B7C0-A02B385ADC1E}" type="presOf" srcId="{2C7918AF-7252-4066-88CB-EC9E77558817}" destId="{39C233B6-AB0A-4F50-885A-C735493D5611}" srcOrd="0" destOrd="0" presId="urn:microsoft.com/office/officeart/2005/8/layout/hProcess10"/>
    <dgm:cxn modelId="{E4757C7A-F191-4D6C-98DA-7C044A98D307}" type="presOf" srcId="{81A1F66B-F9E4-44BE-806D-6A000114931E}" destId="{847F75CC-3FC7-4628-9F47-5883BB45927A}" srcOrd="1" destOrd="0" presId="urn:microsoft.com/office/officeart/2005/8/layout/hProcess10"/>
    <dgm:cxn modelId="{D1E79A7D-EC19-4B39-B16A-88275A7FF0E4}" srcId="{378081C6-CC0F-488F-BFEA-5A0B2693743A}" destId="{23B26581-0E1E-4F05-9117-90F0DB70BAF5}" srcOrd="0" destOrd="0" parTransId="{2A4A5189-ADC6-4299-826D-C62AF4C10C1A}" sibTransId="{14300E55-AFDB-41AD-B9B0-046AF15B2D6C}"/>
    <dgm:cxn modelId="{DD24EC89-AC55-48C2-8642-D154B34BBCD5}" type="presOf" srcId="{81A1F66B-F9E4-44BE-806D-6A000114931E}" destId="{29AA3117-C99E-4DB9-9350-7F2D18FF6D1C}" srcOrd="0" destOrd="0" presId="urn:microsoft.com/office/officeart/2005/8/layout/hProcess10"/>
    <dgm:cxn modelId="{4D15DD95-9963-4CA3-A9A1-464A67242401}" type="presOf" srcId="{378081C6-CC0F-488F-BFEA-5A0B2693743A}" destId="{DFBB8FB9-8D0F-4AF1-B845-00E6770E772E}" srcOrd="0" destOrd="0" presId="urn:microsoft.com/office/officeart/2005/8/layout/hProcess10"/>
    <dgm:cxn modelId="{27803DC1-6B5A-4B53-877A-40DF8B138188}" type="presOf" srcId="{14300E55-AFDB-41AD-B9B0-046AF15B2D6C}" destId="{FF0E0298-2B07-40C1-9177-A0EFAC73A68D}" srcOrd="0" destOrd="0" presId="urn:microsoft.com/office/officeart/2005/8/layout/hProcess10"/>
    <dgm:cxn modelId="{ED6AF2F1-6FD6-4139-BC77-0AA6B112FA06}" type="presOf" srcId="{23B26581-0E1E-4F05-9117-90F0DB70BAF5}" destId="{C118D098-9338-4E9F-B6D1-64D057ED7A79}" srcOrd="0" destOrd="0" presId="urn:microsoft.com/office/officeart/2005/8/layout/hProcess10"/>
    <dgm:cxn modelId="{84F40FB6-1AA9-4863-8FE4-0017140D7F7F}" type="presParOf" srcId="{DFBB8FB9-8D0F-4AF1-B845-00E6770E772E}" destId="{CEE9F115-3BF0-4964-8B79-F77B5E55BD19}" srcOrd="0" destOrd="0" presId="urn:microsoft.com/office/officeart/2005/8/layout/hProcess10"/>
    <dgm:cxn modelId="{18DDB3DA-D277-402C-A44E-9321A21BED54}" type="presParOf" srcId="{CEE9F115-3BF0-4964-8B79-F77B5E55BD19}" destId="{DCECFB92-560E-4FAC-8C44-CD88D898ECDB}" srcOrd="0" destOrd="0" presId="urn:microsoft.com/office/officeart/2005/8/layout/hProcess10"/>
    <dgm:cxn modelId="{FAB4B2FD-1252-406E-B6E6-42ECB54088EA}" type="presParOf" srcId="{CEE9F115-3BF0-4964-8B79-F77B5E55BD19}" destId="{C118D098-9338-4E9F-B6D1-64D057ED7A79}" srcOrd="1" destOrd="0" presId="urn:microsoft.com/office/officeart/2005/8/layout/hProcess10"/>
    <dgm:cxn modelId="{1BA86422-B23D-4E94-9093-19A96591E924}" type="presParOf" srcId="{DFBB8FB9-8D0F-4AF1-B845-00E6770E772E}" destId="{FF0E0298-2B07-40C1-9177-A0EFAC73A68D}" srcOrd="1" destOrd="0" presId="urn:microsoft.com/office/officeart/2005/8/layout/hProcess10"/>
    <dgm:cxn modelId="{AAE47945-4DA8-4776-B29D-DA3D176C5179}" type="presParOf" srcId="{FF0E0298-2B07-40C1-9177-A0EFAC73A68D}" destId="{249DB8E2-D581-423D-B3B2-CB7DD7E5BCB7}" srcOrd="0" destOrd="0" presId="urn:microsoft.com/office/officeart/2005/8/layout/hProcess10"/>
    <dgm:cxn modelId="{D63660F8-F38B-4DD0-ABF8-18709F7C2EEF}" type="presParOf" srcId="{DFBB8FB9-8D0F-4AF1-B845-00E6770E772E}" destId="{2C3F20A9-6CCC-44D6-A2CB-B8CCF64CF6EE}" srcOrd="2" destOrd="0" presId="urn:microsoft.com/office/officeart/2005/8/layout/hProcess10"/>
    <dgm:cxn modelId="{992AE96E-A3EB-4E7C-8E14-C4650AB34CC1}" type="presParOf" srcId="{2C3F20A9-6CCC-44D6-A2CB-B8CCF64CF6EE}" destId="{4360C3BE-E091-48E4-B1F3-6C1CD91C4D28}" srcOrd="0" destOrd="0" presId="urn:microsoft.com/office/officeart/2005/8/layout/hProcess10"/>
    <dgm:cxn modelId="{158E1486-3121-4A2A-AC78-73D2D15FE273}" type="presParOf" srcId="{2C3F20A9-6CCC-44D6-A2CB-B8CCF64CF6EE}" destId="{39C233B6-AB0A-4F50-885A-C735493D5611}" srcOrd="1" destOrd="0" presId="urn:microsoft.com/office/officeart/2005/8/layout/hProcess10"/>
    <dgm:cxn modelId="{55EB483A-D5CB-4BDD-AEAC-FE47A32DD8D3}" type="presParOf" srcId="{DFBB8FB9-8D0F-4AF1-B845-00E6770E772E}" destId="{29AA3117-C99E-4DB9-9350-7F2D18FF6D1C}" srcOrd="3" destOrd="0" presId="urn:microsoft.com/office/officeart/2005/8/layout/hProcess10"/>
    <dgm:cxn modelId="{6A31E49F-AE8C-4198-9960-8CC1BC9994D6}" type="presParOf" srcId="{29AA3117-C99E-4DB9-9350-7F2D18FF6D1C}" destId="{847F75CC-3FC7-4628-9F47-5883BB45927A}" srcOrd="0" destOrd="0" presId="urn:microsoft.com/office/officeart/2005/8/layout/hProcess10"/>
    <dgm:cxn modelId="{B4D4A623-E8AB-4D58-B877-3A327BD604B7}" type="presParOf" srcId="{DFBB8FB9-8D0F-4AF1-B845-00E6770E772E}" destId="{561CD796-CCE5-4EE7-906D-8E6FD6CCDB61}" srcOrd="4" destOrd="0" presId="urn:microsoft.com/office/officeart/2005/8/layout/hProcess10"/>
    <dgm:cxn modelId="{AE8938C0-CD98-4BFA-A6A4-4DA9CB8B4E27}" type="presParOf" srcId="{561CD796-CCE5-4EE7-906D-8E6FD6CCDB61}" destId="{413F8750-CA3F-41DF-BF00-D792B8A026CC}" srcOrd="0" destOrd="0" presId="urn:microsoft.com/office/officeart/2005/8/layout/hProcess10"/>
    <dgm:cxn modelId="{C6CD473E-EE7B-4775-B52B-FA200DC954C5}" type="presParOf" srcId="{561CD796-CCE5-4EE7-906D-8E6FD6CCDB61}" destId="{3AF61C20-39F0-4A12-97A7-D990E41A339E}" srcOrd="1" destOrd="0" presId="urn:microsoft.com/office/officeart/2005/8/layout/hProcess10"/>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FF2D6AD-051D-40FF-9F2F-29CE22CD1159}" type="doc">
      <dgm:prSet loTypeId="urn:microsoft.com/office/officeart/2005/8/layout/hProcess10" loCatId="picture" qsTypeId="urn:microsoft.com/office/officeart/2005/8/quickstyle/simple1" qsCatId="simple" csTypeId="urn:microsoft.com/office/officeart/2005/8/colors/accent3_2" csCatId="accent3" phldr="1"/>
      <dgm:spPr/>
      <dgm:t>
        <a:bodyPr/>
        <a:lstStyle/>
        <a:p>
          <a:endParaRPr lang="en-US"/>
        </a:p>
      </dgm:t>
    </dgm:pt>
    <dgm:pt modelId="{E0A0C3EF-020A-41E3-A2EC-A4A10ECF9760}">
      <dgm:prSet phldrT="[Text]"/>
      <dgm:spPr/>
      <dgm:t>
        <a:bodyPr/>
        <a:lstStyle/>
        <a:p>
          <a:r>
            <a:rPr lang="en-US" dirty="0"/>
            <a:t>Robotic arm angles calculation</a:t>
          </a:r>
        </a:p>
      </dgm:t>
    </dgm:pt>
    <dgm:pt modelId="{0CA92067-4B98-47EB-ABB9-C1C88A486631}" type="parTrans" cxnId="{334D1663-1EE0-49B7-A243-B34FC44BF2AC}">
      <dgm:prSet/>
      <dgm:spPr/>
      <dgm:t>
        <a:bodyPr/>
        <a:lstStyle/>
        <a:p>
          <a:endParaRPr lang="en-US"/>
        </a:p>
      </dgm:t>
    </dgm:pt>
    <dgm:pt modelId="{BE41E1F5-5713-4BD4-A410-BF2908544560}" type="sibTrans" cxnId="{334D1663-1EE0-49B7-A243-B34FC44BF2AC}">
      <dgm:prSet/>
      <dgm:spPr/>
      <dgm:t>
        <a:bodyPr/>
        <a:lstStyle/>
        <a:p>
          <a:endParaRPr lang="en-US"/>
        </a:p>
      </dgm:t>
    </dgm:pt>
    <dgm:pt modelId="{0245F11D-63C8-48C9-AB42-BD2554D906A0}">
      <dgm:prSet phldrT="[Text]"/>
      <dgm:spPr/>
      <dgm:t>
        <a:bodyPr/>
        <a:lstStyle/>
        <a:p>
          <a:r>
            <a:rPr lang="en-US" dirty="0"/>
            <a:t>Servo calibration</a:t>
          </a:r>
        </a:p>
      </dgm:t>
    </dgm:pt>
    <dgm:pt modelId="{95C69E15-8F24-4799-8C4F-92DA15A15F60}" type="parTrans" cxnId="{54F595C2-FD6F-4F65-841C-5F94EDC9628A}">
      <dgm:prSet/>
      <dgm:spPr/>
      <dgm:t>
        <a:bodyPr/>
        <a:lstStyle/>
        <a:p>
          <a:endParaRPr lang="en-US"/>
        </a:p>
      </dgm:t>
    </dgm:pt>
    <dgm:pt modelId="{5E79CB9C-427F-4C88-9794-8B3071E7211F}" type="sibTrans" cxnId="{54F595C2-FD6F-4F65-841C-5F94EDC9628A}">
      <dgm:prSet/>
      <dgm:spPr/>
      <dgm:t>
        <a:bodyPr/>
        <a:lstStyle/>
        <a:p>
          <a:endParaRPr lang="en-US"/>
        </a:p>
      </dgm:t>
    </dgm:pt>
    <dgm:pt modelId="{133DD99A-EC77-468F-BA95-DFBFCF0E86AF}">
      <dgm:prSet phldrT="[Text]"/>
      <dgm:spPr/>
      <dgm:t>
        <a:bodyPr/>
        <a:lstStyle/>
        <a:p>
          <a:r>
            <a:rPr lang="en-US" dirty="0"/>
            <a:t>Arduino communication</a:t>
          </a:r>
        </a:p>
      </dgm:t>
    </dgm:pt>
    <dgm:pt modelId="{E5838CA2-9B5C-4C93-871F-30DBC064A090}" type="parTrans" cxnId="{F3EEE0C8-5AE8-4AA6-BE8F-6AA22665026A}">
      <dgm:prSet/>
      <dgm:spPr/>
      <dgm:t>
        <a:bodyPr/>
        <a:lstStyle/>
        <a:p>
          <a:endParaRPr lang="en-US"/>
        </a:p>
      </dgm:t>
    </dgm:pt>
    <dgm:pt modelId="{25C0A4A1-B75B-47C7-91DA-B3B1891F395E}" type="sibTrans" cxnId="{F3EEE0C8-5AE8-4AA6-BE8F-6AA22665026A}">
      <dgm:prSet/>
      <dgm:spPr/>
      <dgm:t>
        <a:bodyPr/>
        <a:lstStyle/>
        <a:p>
          <a:endParaRPr lang="en-US"/>
        </a:p>
      </dgm:t>
    </dgm:pt>
    <dgm:pt modelId="{D4F0DC44-4895-4D9C-B7D7-F5F6C5942EA2}" type="pres">
      <dgm:prSet presAssocID="{7FF2D6AD-051D-40FF-9F2F-29CE22CD1159}" presName="Name0" presStyleCnt="0">
        <dgm:presLayoutVars>
          <dgm:dir/>
          <dgm:resizeHandles val="exact"/>
        </dgm:presLayoutVars>
      </dgm:prSet>
      <dgm:spPr/>
    </dgm:pt>
    <dgm:pt modelId="{8C2F1735-A9D3-416D-A916-05FF80CD15F8}" type="pres">
      <dgm:prSet presAssocID="{E0A0C3EF-020A-41E3-A2EC-A4A10ECF9760}" presName="composite" presStyleCnt="0"/>
      <dgm:spPr/>
    </dgm:pt>
    <dgm:pt modelId="{81D7855D-597E-45ED-A53A-59BCBD7D2282}" type="pres">
      <dgm:prSet presAssocID="{E0A0C3EF-020A-41E3-A2EC-A4A10ECF9760}" presName="imagSh" presStyleLbl="bgImgPlace1" presStyleIdx="0" presStyleCnt="3" custLinFactNeighborX="-7053" custLinFactNeighborY="-299"/>
      <dgm:spPr>
        <a:blipFill rotWithShape="1">
          <a:blip xmlns:r="http://schemas.openxmlformats.org/officeDocument/2006/relationships" r:embed="rId1">
            <a:extLst>
              <a:ext uri="{28A0092B-C50C-407E-A947-70E740481C1C}">
                <a14:useLocalDpi xmlns:a14="http://schemas.microsoft.com/office/drawing/2010/main" val="0"/>
              </a:ext>
            </a:extLst>
          </a:blip>
          <a:srcRect/>
          <a:stretch>
            <a:fillRect l="-17000" r="-17000"/>
          </a:stretch>
        </a:blipFill>
      </dgm:spPr>
    </dgm:pt>
    <dgm:pt modelId="{1BAFF6DE-42D4-4626-BDC1-D630DF563B2C}" type="pres">
      <dgm:prSet presAssocID="{E0A0C3EF-020A-41E3-A2EC-A4A10ECF9760}" presName="txNode" presStyleLbl="node1" presStyleIdx="0" presStyleCnt="3" custScaleX="100000" custScaleY="42395">
        <dgm:presLayoutVars>
          <dgm:bulletEnabled val="1"/>
        </dgm:presLayoutVars>
      </dgm:prSet>
      <dgm:spPr/>
    </dgm:pt>
    <dgm:pt modelId="{07ECE9E1-5049-492B-8DDA-78594741FFAF}" type="pres">
      <dgm:prSet presAssocID="{BE41E1F5-5713-4BD4-A410-BF2908544560}" presName="sibTrans" presStyleLbl="sibTrans2D1" presStyleIdx="0" presStyleCnt="2"/>
      <dgm:spPr/>
    </dgm:pt>
    <dgm:pt modelId="{5CD9E555-D9C6-4319-B362-DDC7E12439AD}" type="pres">
      <dgm:prSet presAssocID="{BE41E1F5-5713-4BD4-A410-BF2908544560}" presName="connTx" presStyleLbl="sibTrans2D1" presStyleIdx="0" presStyleCnt="2"/>
      <dgm:spPr/>
    </dgm:pt>
    <dgm:pt modelId="{D4B7E015-D9A2-45FD-86FA-C8A2D9958533}" type="pres">
      <dgm:prSet presAssocID="{133DD99A-EC77-468F-BA95-DFBFCF0E86AF}" presName="composite" presStyleCnt="0"/>
      <dgm:spPr/>
    </dgm:pt>
    <dgm:pt modelId="{B83A9EF5-5B7B-4F27-9466-AF0806C9E837}" type="pres">
      <dgm:prSet presAssocID="{133DD99A-EC77-468F-BA95-DFBFCF0E86AF}" presName="imagSh" presStyleLbl="bgImgPlace1" presStyleIdx="1" presStyleCnt="3" custAng="0"/>
      <dgm:spPr>
        <a:blipFill rotWithShape="1">
          <a:blip xmlns:r="http://schemas.openxmlformats.org/officeDocument/2006/relationships" r:embed="rId2"/>
          <a:srcRect/>
          <a:stretch>
            <a:fillRect l="-25000" r="-25000"/>
          </a:stretch>
        </a:blipFill>
      </dgm:spPr>
    </dgm:pt>
    <dgm:pt modelId="{3E4425B3-4ACB-4391-8655-4F38C7811D09}" type="pres">
      <dgm:prSet presAssocID="{133DD99A-EC77-468F-BA95-DFBFCF0E86AF}" presName="txNode" presStyleLbl="node1" presStyleIdx="1" presStyleCnt="3" custScaleY="46144">
        <dgm:presLayoutVars>
          <dgm:bulletEnabled val="1"/>
        </dgm:presLayoutVars>
      </dgm:prSet>
      <dgm:spPr/>
    </dgm:pt>
    <dgm:pt modelId="{251A095D-86EB-4F82-B55A-3ECB6B31663F}" type="pres">
      <dgm:prSet presAssocID="{25C0A4A1-B75B-47C7-91DA-B3B1891F395E}" presName="sibTrans" presStyleLbl="sibTrans2D1" presStyleIdx="1" presStyleCnt="2"/>
      <dgm:spPr/>
    </dgm:pt>
    <dgm:pt modelId="{626A46B4-DBA9-49ED-BE86-3F885EE4EA3C}" type="pres">
      <dgm:prSet presAssocID="{25C0A4A1-B75B-47C7-91DA-B3B1891F395E}" presName="connTx" presStyleLbl="sibTrans2D1" presStyleIdx="1" presStyleCnt="2"/>
      <dgm:spPr/>
    </dgm:pt>
    <dgm:pt modelId="{446EA2EC-7C1D-43EC-84C5-681B88CD3B73}" type="pres">
      <dgm:prSet presAssocID="{0245F11D-63C8-48C9-AB42-BD2554D906A0}" presName="composite" presStyleCnt="0"/>
      <dgm:spPr/>
    </dgm:pt>
    <dgm:pt modelId="{17A68CA8-8DAF-4E0C-A794-E554257B75D0}" type="pres">
      <dgm:prSet presAssocID="{0245F11D-63C8-48C9-AB42-BD2554D906A0}" presName="imagSh" presStyleLbl="bgImgPlace1" presStyleIdx="2" presStyleCnt="3"/>
      <dgm:spPr>
        <a:blipFill rotWithShape="1">
          <a:blip xmlns:r="http://schemas.openxmlformats.org/officeDocument/2006/relationships" r:embed="rId3"/>
          <a:srcRect/>
          <a:stretch>
            <a:fillRect l="-28000" r="-28000"/>
          </a:stretch>
        </a:blipFill>
      </dgm:spPr>
    </dgm:pt>
    <dgm:pt modelId="{B5691D67-6430-4DFF-930F-3775DD0A3949}" type="pres">
      <dgm:prSet presAssocID="{0245F11D-63C8-48C9-AB42-BD2554D906A0}" presName="txNode" presStyleLbl="node1" presStyleIdx="2" presStyleCnt="3" custScaleY="38816">
        <dgm:presLayoutVars>
          <dgm:bulletEnabled val="1"/>
        </dgm:presLayoutVars>
      </dgm:prSet>
      <dgm:spPr/>
    </dgm:pt>
  </dgm:ptLst>
  <dgm:cxnLst>
    <dgm:cxn modelId="{4EA2A80B-C220-47E6-B613-05989ED56AD5}" type="presOf" srcId="{133DD99A-EC77-468F-BA95-DFBFCF0E86AF}" destId="{3E4425B3-4ACB-4391-8655-4F38C7811D09}" srcOrd="0" destOrd="0" presId="urn:microsoft.com/office/officeart/2005/8/layout/hProcess10"/>
    <dgm:cxn modelId="{678EF21B-6FDC-4A73-9100-170FEFEC2443}" type="presOf" srcId="{0245F11D-63C8-48C9-AB42-BD2554D906A0}" destId="{B5691D67-6430-4DFF-930F-3775DD0A3949}" srcOrd="0" destOrd="0" presId="urn:microsoft.com/office/officeart/2005/8/layout/hProcess10"/>
    <dgm:cxn modelId="{ED5EF41D-68FB-45AD-898D-45B5343F812B}" type="presOf" srcId="{E0A0C3EF-020A-41E3-A2EC-A4A10ECF9760}" destId="{1BAFF6DE-42D4-4626-BDC1-D630DF563B2C}" srcOrd="0" destOrd="0" presId="urn:microsoft.com/office/officeart/2005/8/layout/hProcess10"/>
    <dgm:cxn modelId="{902A8327-F41C-4FD3-AB47-87817BB87084}" type="presOf" srcId="{25C0A4A1-B75B-47C7-91DA-B3B1891F395E}" destId="{626A46B4-DBA9-49ED-BE86-3F885EE4EA3C}" srcOrd="1" destOrd="0" presId="urn:microsoft.com/office/officeart/2005/8/layout/hProcess10"/>
    <dgm:cxn modelId="{334D1663-1EE0-49B7-A243-B34FC44BF2AC}" srcId="{7FF2D6AD-051D-40FF-9F2F-29CE22CD1159}" destId="{E0A0C3EF-020A-41E3-A2EC-A4A10ECF9760}" srcOrd="0" destOrd="0" parTransId="{0CA92067-4B98-47EB-ABB9-C1C88A486631}" sibTransId="{BE41E1F5-5713-4BD4-A410-BF2908544560}"/>
    <dgm:cxn modelId="{2B30EE65-1BCF-4512-B4A5-5AC427268DC0}" type="presOf" srcId="{BE41E1F5-5713-4BD4-A410-BF2908544560}" destId="{07ECE9E1-5049-492B-8DDA-78594741FFAF}" srcOrd="0" destOrd="0" presId="urn:microsoft.com/office/officeart/2005/8/layout/hProcess10"/>
    <dgm:cxn modelId="{40F35E92-0E14-4A05-B374-EECCD8032D64}" type="presOf" srcId="{BE41E1F5-5713-4BD4-A410-BF2908544560}" destId="{5CD9E555-D9C6-4319-B362-DDC7E12439AD}" srcOrd="1" destOrd="0" presId="urn:microsoft.com/office/officeart/2005/8/layout/hProcess10"/>
    <dgm:cxn modelId="{E6F22B94-7D3C-4259-B8A0-A5808A75CE41}" type="presOf" srcId="{25C0A4A1-B75B-47C7-91DA-B3B1891F395E}" destId="{251A095D-86EB-4F82-B55A-3ECB6B31663F}" srcOrd="0" destOrd="0" presId="urn:microsoft.com/office/officeart/2005/8/layout/hProcess10"/>
    <dgm:cxn modelId="{F5F012AB-F242-4968-A4D7-C772DE147835}" type="presOf" srcId="{7FF2D6AD-051D-40FF-9F2F-29CE22CD1159}" destId="{D4F0DC44-4895-4D9C-B7D7-F5F6C5942EA2}" srcOrd="0" destOrd="0" presId="urn:microsoft.com/office/officeart/2005/8/layout/hProcess10"/>
    <dgm:cxn modelId="{54F595C2-FD6F-4F65-841C-5F94EDC9628A}" srcId="{7FF2D6AD-051D-40FF-9F2F-29CE22CD1159}" destId="{0245F11D-63C8-48C9-AB42-BD2554D906A0}" srcOrd="2" destOrd="0" parTransId="{95C69E15-8F24-4799-8C4F-92DA15A15F60}" sibTransId="{5E79CB9C-427F-4C88-9794-8B3071E7211F}"/>
    <dgm:cxn modelId="{F3EEE0C8-5AE8-4AA6-BE8F-6AA22665026A}" srcId="{7FF2D6AD-051D-40FF-9F2F-29CE22CD1159}" destId="{133DD99A-EC77-468F-BA95-DFBFCF0E86AF}" srcOrd="1" destOrd="0" parTransId="{E5838CA2-9B5C-4C93-871F-30DBC064A090}" sibTransId="{25C0A4A1-B75B-47C7-91DA-B3B1891F395E}"/>
    <dgm:cxn modelId="{C75F6217-99F8-42A1-9BF3-485D041DAD8D}" type="presParOf" srcId="{D4F0DC44-4895-4D9C-B7D7-F5F6C5942EA2}" destId="{8C2F1735-A9D3-416D-A916-05FF80CD15F8}" srcOrd="0" destOrd="0" presId="urn:microsoft.com/office/officeart/2005/8/layout/hProcess10"/>
    <dgm:cxn modelId="{BB5FD995-4559-46A4-AAB7-97DD39F13271}" type="presParOf" srcId="{8C2F1735-A9D3-416D-A916-05FF80CD15F8}" destId="{81D7855D-597E-45ED-A53A-59BCBD7D2282}" srcOrd="0" destOrd="0" presId="urn:microsoft.com/office/officeart/2005/8/layout/hProcess10"/>
    <dgm:cxn modelId="{00820DD2-C4D7-4254-95CA-E5A69D4D3E01}" type="presParOf" srcId="{8C2F1735-A9D3-416D-A916-05FF80CD15F8}" destId="{1BAFF6DE-42D4-4626-BDC1-D630DF563B2C}" srcOrd="1" destOrd="0" presId="urn:microsoft.com/office/officeart/2005/8/layout/hProcess10"/>
    <dgm:cxn modelId="{A162FF51-5AD7-4A09-9355-9A9B0901AACD}" type="presParOf" srcId="{D4F0DC44-4895-4D9C-B7D7-F5F6C5942EA2}" destId="{07ECE9E1-5049-492B-8DDA-78594741FFAF}" srcOrd="1" destOrd="0" presId="urn:microsoft.com/office/officeart/2005/8/layout/hProcess10"/>
    <dgm:cxn modelId="{5667EF6D-B3C1-402C-9FDC-D13D5AD33198}" type="presParOf" srcId="{07ECE9E1-5049-492B-8DDA-78594741FFAF}" destId="{5CD9E555-D9C6-4319-B362-DDC7E12439AD}" srcOrd="0" destOrd="0" presId="urn:microsoft.com/office/officeart/2005/8/layout/hProcess10"/>
    <dgm:cxn modelId="{AE41B975-A2F7-4A72-92B7-3AB79E642D8E}" type="presParOf" srcId="{D4F0DC44-4895-4D9C-B7D7-F5F6C5942EA2}" destId="{D4B7E015-D9A2-45FD-86FA-C8A2D9958533}" srcOrd="2" destOrd="0" presId="urn:microsoft.com/office/officeart/2005/8/layout/hProcess10"/>
    <dgm:cxn modelId="{C59271B6-9D5E-49BD-B268-F0FDA2E63E21}" type="presParOf" srcId="{D4B7E015-D9A2-45FD-86FA-C8A2D9958533}" destId="{B83A9EF5-5B7B-4F27-9466-AF0806C9E837}" srcOrd="0" destOrd="0" presId="urn:microsoft.com/office/officeart/2005/8/layout/hProcess10"/>
    <dgm:cxn modelId="{F9BBCB23-B63F-4B02-A06E-40DAE67BA6DE}" type="presParOf" srcId="{D4B7E015-D9A2-45FD-86FA-C8A2D9958533}" destId="{3E4425B3-4ACB-4391-8655-4F38C7811D09}" srcOrd="1" destOrd="0" presId="urn:microsoft.com/office/officeart/2005/8/layout/hProcess10"/>
    <dgm:cxn modelId="{F5EE6921-1F82-41C6-BD7B-07D3B9A6B231}" type="presParOf" srcId="{D4F0DC44-4895-4D9C-B7D7-F5F6C5942EA2}" destId="{251A095D-86EB-4F82-B55A-3ECB6B31663F}" srcOrd="3" destOrd="0" presId="urn:microsoft.com/office/officeart/2005/8/layout/hProcess10"/>
    <dgm:cxn modelId="{75DC536E-3406-4F63-B486-12C9756C78A8}" type="presParOf" srcId="{251A095D-86EB-4F82-B55A-3ECB6B31663F}" destId="{626A46B4-DBA9-49ED-BE86-3F885EE4EA3C}" srcOrd="0" destOrd="0" presId="urn:microsoft.com/office/officeart/2005/8/layout/hProcess10"/>
    <dgm:cxn modelId="{1F6F94A2-D551-41F4-97B7-D5BB5D49324D}" type="presParOf" srcId="{D4F0DC44-4895-4D9C-B7D7-F5F6C5942EA2}" destId="{446EA2EC-7C1D-43EC-84C5-681B88CD3B73}" srcOrd="4" destOrd="0" presId="urn:microsoft.com/office/officeart/2005/8/layout/hProcess10"/>
    <dgm:cxn modelId="{90168E2B-E7AA-49C6-87C1-17F57E63AFDF}" type="presParOf" srcId="{446EA2EC-7C1D-43EC-84C5-681B88CD3B73}" destId="{17A68CA8-8DAF-4E0C-A794-E554257B75D0}" srcOrd="0" destOrd="0" presId="urn:microsoft.com/office/officeart/2005/8/layout/hProcess10"/>
    <dgm:cxn modelId="{3F030CF1-EC99-4951-8DDC-C67CD5CF9A4E}" type="presParOf" srcId="{446EA2EC-7C1D-43EC-84C5-681B88CD3B73}" destId="{B5691D67-6430-4DFF-930F-3775DD0A3949}" srcOrd="1" destOrd="0" presId="urn:microsoft.com/office/officeart/2005/8/layout/hProcess10"/>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ECFB92-560E-4FAC-8C44-CD88D898ECDB}">
      <dsp:nvSpPr>
        <dsp:cNvPr id="0" name=""/>
        <dsp:cNvSpPr/>
      </dsp:nvSpPr>
      <dsp:spPr>
        <a:xfrm>
          <a:off x="0" y="273206"/>
          <a:ext cx="2479120" cy="1849500"/>
        </a:xfrm>
        <a:prstGeom prst="roundRect">
          <a:avLst>
            <a:gd name="adj" fmla="val 10000"/>
          </a:avLst>
        </a:prstGeom>
        <a:blipFill rotWithShape="1">
          <a:blip xmlns:r="http://schemas.openxmlformats.org/officeDocument/2006/relationships" r:embed="rId1">
            <a:extLst>
              <a:ext uri="{28A0092B-C50C-407E-A947-70E740481C1C}">
                <a14:useLocalDpi xmlns:a14="http://schemas.microsoft.com/office/drawing/2010/main" val="0"/>
              </a:ext>
              <a:ext uri="{837473B0-CC2E-450A-ABE3-18F120FF3D39}">
                <a1611:picAttrSrcUrl xmlns:a1611="http://schemas.microsoft.com/office/drawing/2016/11/main" r:id="rId2"/>
              </a:ext>
            </a:extLst>
          </a:blip>
          <a:srcRect/>
          <a:stretch>
            <a:fillRect l="-2000" r="-2000"/>
          </a:stretch>
        </a:blip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118D098-9338-4E9F-B6D1-64D057ED7A79}">
      <dsp:nvSpPr>
        <dsp:cNvPr id="0" name=""/>
        <dsp:cNvSpPr/>
      </dsp:nvSpPr>
      <dsp:spPr>
        <a:xfrm>
          <a:off x="408406" y="1922360"/>
          <a:ext cx="2484213" cy="791472"/>
        </a:xfrm>
        <a:prstGeom prst="roundRect">
          <a:avLst>
            <a:gd name="adj" fmla="val 10000"/>
          </a:avLst>
        </a:prstGeom>
        <a:solidFill>
          <a:schemeClr val="accent3">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RealSense RGB Image</a:t>
          </a:r>
        </a:p>
      </dsp:txBody>
      <dsp:txXfrm>
        <a:off x="431587" y="1945541"/>
        <a:ext cx="2437851" cy="745110"/>
      </dsp:txXfrm>
    </dsp:sp>
    <dsp:sp modelId="{FF0E0298-2B07-40C1-9177-A0EFAC73A68D}">
      <dsp:nvSpPr>
        <dsp:cNvPr id="0" name=""/>
        <dsp:cNvSpPr/>
      </dsp:nvSpPr>
      <dsp:spPr>
        <a:xfrm rot="9652">
          <a:off x="2976649" y="905071"/>
          <a:ext cx="497531" cy="596921"/>
        </a:xfrm>
        <a:prstGeom prst="rightArrow">
          <a:avLst>
            <a:gd name="adj1" fmla="val 60000"/>
            <a:gd name="adj2" fmla="val 50000"/>
          </a:avLst>
        </a:prstGeom>
        <a:solidFill>
          <a:schemeClr val="accent3">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2976649" y="1024245"/>
        <a:ext cx="348272" cy="358153"/>
      </dsp:txXfrm>
    </dsp:sp>
    <dsp:sp modelId="{4360C3BE-E091-48E4-B1F3-6C1CD91C4D28}">
      <dsp:nvSpPr>
        <dsp:cNvPr id="0" name=""/>
        <dsp:cNvSpPr/>
      </dsp:nvSpPr>
      <dsp:spPr>
        <a:xfrm>
          <a:off x="3900634" y="275465"/>
          <a:ext cx="2484213" cy="1866900"/>
        </a:xfrm>
        <a:prstGeom prst="roundRect">
          <a:avLst>
            <a:gd name="adj" fmla="val 10000"/>
          </a:avLst>
        </a:prstGeom>
        <a:blipFill rotWithShape="1">
          <a:blip xmlns:r="http://schemas.openxmlformats.org/officeDocument/2006/relationships" r:embed="rId3"/>
          <a:srcRect/>
          <a:stretch>
            <a:fillRect t="-2000" b="-2000"/>
          </a:stretch>
        </a:blip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9C233B6-AB0A-4F50-885A-C735493D5611}">
      <dsp:nvSpPr>
        <dsp:cNvPr id="0" name=""/>
        <dsp:cNvSpPr/>
      </dsp:nvSpPr>
      <dsp:spPr>
        <a:xfrm>
          <a:off x="4259803" y="1946537"/>
          <a:ext cx="2484213" cy="765036"/>
        </a:xfrm>
        <a:prstGeom prst="roundRect">
          <a:avLst>
            <a:gd name="adj" fmla="val 10000"/>
          </a:avLst>
        </a:prstGeom>
        <a:solidFill>
          <a:schemeClr val="accent3">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err="1"/>
            <a:t>Yolact</a:t>
          </a:r>
          <a:endParaRPr lang="en-US" sz="1700" kern="1200" dirty="0"/>
        </a:p>
      </dsp:txBody>
      <dsp:txXfrm>
        <a:off x="4282210" y="1968944"/>
        <a:ext cx="2439399" cy="720222"/>
      </dsp:txXfrm>
    </dsp:sp>
    <dsp:sp modelId="{29AA3117-C99E-4DB9-9350-7F2D18FF6D1C}">
      <dsp:nvSpPr>
        <dsp:cNvPr id="0" name=""/>
        <dsp:cNvSpPr/>
      </dsp:nvSpPr>
      <dsp:spPr>
        <a:xfrm rot="29196">
          <a:off x="6847520" y="926898"/>
          <a:ext cx="462697" cy="596921"/>
        </a:xfrm>
        <a:prstGeom prst="rightArrow">
          <a:avLst>
            <a:gd name="adj1" fmla="val 60000"/>
            <a:gd name="adj2" fmla="val 50000"/>
          </a:avLst>
        </a:prstGeom>
        <a:solidFill>
          <a:schemeClr val="accent3">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6847523" y="1045693"/>
        <a:ext cx="323888" cy="358153"/>
      </dsp:txXfrm>
    </dsp:sp>
    <dsp:sp modelId="{413F8750-CA3F-41DF-BF00-D792B8A026CC}">
      <dsp:nvSpPr>
        <dsp:cNvPr id="0" name=""/>
        <dsp:cNvSpPr/>
      </dsp:nvSpPr>
      <dsp:spPr>
        <a:xfrm>
          <a:off x="7706793" y="307791"/>
          <a:ext cx="2484213" cy="1866900"/>
        </a:xfrm>
        <a:prstGeom prst="roundRect">
          <a:avLst>
            <a:gd name="adj" fmla="val 10000"/>
          </a:avLst>
        </a:prstGeom>
        <a:blipFill rotWithShape="1">
          <a:blip xmlns:r="http://schemas.openxmlformats.org/officeDocument/2006/relationships" r:embed="rId4"/>
          <a:srcRect/>
          <a:stretch>
            <a:fillRect t="-3000" b="-3000"/>
          </a:stretch>
        </a:blip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AF61C20-39F0-4A12-97A7-D990E41A339E}">
      <dsp:nvSpPr>
        <dsp:cNvPr id="0" name=""/>
        <dsp:cNvSpPr/>
      </dsp:nvSpPr>
      <dsp:spPr>
        <a:xfrm>
          <a:off x="8111200" y="1924218"/>
          <a:ext cx="2484213" cy="847815"/>
        </a:xfrm>
        <a:prstGeom prst="roundRect">
          <a:avLst>
            <a:gd name="adj" fmla="val 10000"/>
          </a:avLst>
        </a:prstGeom>
        <a:solidFill>
          <a:schemeClr val="accent3">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RealSense world coordinates + heuristics </a:t>
          </a:r>
        </a:p>
      </dsp:txBody>
      <dsp:txXfrm>
        <a:off x="8136032" y="1949050"/>
        <a:ext cx="2434549" cy="79815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1D7855D-597E-45ED-A53A-59BCBD7D2282}">
      <dsp:nvSpPr>
        <dsp:cNvPr id="0" name=""/>
        <dsp:cNvSpPr/>
      </dsp:nvSpPr>
      <dsp:spPr>
        <a:xfrm>
          <a:off x="0" y="298572"/>
          <a:ext cx="2484213" cy="2117195"/>
        </a:xfrm>
        <a:prstGeom prst="roundRect">
          <a:avLst>
            <a:gd name="adj" fmla="val 10000"/>
          </a:avLst>
        </a:prstGeom>
        <a:blipFill rotWithShape="1">
          <a:blip xmlns:r="http://schemas.openxmlformats.org/officeDocument/2006/relationships" r:embed="rId1">
            <a:extLst>
              <a:ext uri="{28A0092B-C50C-407E-A947-70E740481C1C}">
                <a14:useLocalDpi xmlns:a14="http://schemas.microsoft.com/office/drawing/2010/main" val="0"/>
              </a:ext>
            </a:extLst>
          </a:blip>
          <a:srcRect/>
          <a:stretch>
            <a:fillRect l="-17000" r="-17000"/>
          </a:stretch>
        </a:blip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BAFF6DE-42D4-4626-BDC1-D630DF563B2C}">
      <dsp:nvSpPr>
        <dsp:cNvPr id="0" name=""/>
        <dsp:cNvSpPr/>
      </dsp:nvSpPr>
      <dsp:spPr>
        <a:xfrm>
          <a:off x="409679" y="2185025"/>
          <a:ext cx="2484213" cy="897585"/>
        </a:xfrm>
        <a:prstGeom prst="roundRect">
          <a:avLst>
            <a:gd name="adj" fmla="val 10000"/>
          </a:avLst>
        </a:prstGeom>
        <a:solidFill>
          <a:schemeClr val="accent3">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Robotic arm angles calculation</a:t>
          </a:r>
        </a:p>
      </dsp:txBody>
      <dsp:txXfrm>
        <a:off x="435968" y="2211314"/>
        <a:ext cx="2431635" cy="845007"/>
      </dsp:txXfrm>
    </dsp:sp>
    <dsp:sp modelId="{07ECE9E1-5049-492B-8DDA-78594741FFAF}">
      <dsp:nvSpPr>
        <dsp:cNvPr id="0" name=""/>
        <dsp:cNvSpPr/>
      </dsp:nvSpPr>
      <dsp:spPr>
        <a:xfrm rot="21587955">
          <a:off x="2964571" y="1051832"/>
          <a:ext cx="480362" cy="596921"/>
        </a:xfrm>
        <a:prstGeom prst="rightArrow">
          <a:avLst>
            <a:gd name="adj1" fmla="val 60000"/>
            <a:gd name="adj2" fmla="val 50000"/>
          </a:avLst>
        </a:prstGeom>
        <a:solidFill>
          <a:schemeClr val="accent3">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2964571" y="1171468"/>
        <a:ext cx="336253" cy="358153"/>
      </dsp:txXfrm>
    </dsp:sp>
    <dsp:sp modelId="{B83A9EF5-5B7B-4F27-9466-AF0806C9E837}">
      <dsp:nvSpPr>
        <dsp:cNvPr id="0" name=""/>
        <dsp:cNvSpPr/>
      </dsp:nvSpPr>
      <dsp:spPr>
        <a:xfrm>
          <a:off x="3856670" y="285059"/>
          <a:ext cx="2484213" cy="2117195"/>
        </a:xfrm>
        <a:prstGeom prst="roundRect">
          <a:avLst>
            <a:gd name="adj" fmla="val 10000"/>
          </a:avLst>
        </a:prstGeom>
        <a:blipFill rotWithShape="1">
          <a:blip xmlns:r="http://schemas.openxmlformats.org/officeDocument/2006/relationships" r:embed="rId2"/>
          <a:srcRect/>
          <a:stretch>
            <a:fillRect l="-25000" r="-25000"/>
          </a:stretch>
        </a:blip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E4425B3-4ACB-4391-8655-4F38C7811D09}">
      <dsp:nvSpPr>
        <dsp:cNvPr id="0" name=""/>
        <dsp:cNvSpPr/>
      </dsp:nvSpPr>
      <dsp:spPr>
        <a:xfrm>
          <a:off x="4261076" y="2125495"/>
          <a:ext cx="2484213" cy="976958"/>
        </a:xfrm>
        <a:prstGeom prst="roundRect">
          <a:avLst>
            <a:gd name="adj" fmla="val 10000"/>
          </a:avLst>
        </a:prstGeom>
        <a:solidFill>
          <a:schemeClr val="accent3">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Arduino communication</a:t>
          </a:r>
        </a:p>
      </dsp:txBody>
      <dsp:txXfrm>
        <a:off x="4289690" y="2154109"/>
        <a:ext cx="2426985" cy="919730"/>
      </dsp:txXfrm>
    </dsp:sp>
    <dsp:sp modelId="{251A095D-86EB-4F82-B55A-3ECB6B31663F}">
      <dsp:nvSpPr>
        <dsp:cNvPr id="0" name=""/>
        <dsp:cNvSpPr/>
      </dsp:nvSpPr>
      <dsp:spPr>
        <a:xfrm rot="34620">
          <a:off x="6819385" y="1064933"/>
          <a:ext cx="478538" cy="596921"/>
        </a:xfrm>
        <a:prstGeom prst="rightArrow">
          <a:avLst>
            <a:gd name="adj1" fmla="val 60000"/>
            <a:gd name="adj2" fmla="val 50000"/>
          </a:avLst>
        </a:prstGeom>
        <a:solidFill>
          <a:schemeClr val="accent3">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6819389" y="1183594"/>
        <a:ext cx="334977" cy="358153"/>
      </dsp:txXfrm>
    </dsp:sp>
    <dsp:sp modelId="{17A68CA8-8DAF-4E0C-A794-E554257B75D0}">
      <dsp:nvSpPr>
        <dsp:cNvPr id="0" name=""/>
        <dsp:cNvSpPr/>
      </dsp:nvSpPr>
      <dsp:spPr>
        <a:xfrm>
          <a:off x="7708067" y="323846"/>
          <a:ext cx="2484213" cy="2117195"/>
        </a:xfrm>
        <a:prstGeom prst="roundRect">
          <a:avLst>
            <a:gd name="adj" fmla="val 10000"/>
          </a:avLst>
        </a:prstGeom>
        <a:blipFill rotWithShape="1">
          <a:blip xmlns:r="http://schemas.openxmlformats.org/officeDocument/2006/relationships" r:embed="rId3"/>
          <a:srcRect/>
          <a:stretch>
            <a:fillRect l="-28000" r="-28000"/>
          </a:stretch>
        </a:blip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5691D67-6430-4DFF-930F-3775DD0A3949}">
      <dsp:nvSpPr>
        <dsp:cNvPr id="0" name=""/>
        <dsp:cNvSpPr/>
      </dsp:nvSpPr>
      <dsp:spPr>
        <a:xfrm>
          <a:off x="8112473" y="2241856"/>
          <a:ext cx="2484213" cy="821810"/>
        </a:xfrm>
        <a:prstGeom prst="roundRect">
          <a:avLst>
            <a:gd name="adj" fmla="val 10000"/>
          </a:avLst>
        </a:prstGeom>
        <a:solidFill>
          <a:schemeClr val="accent3">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Servo calibration</a:t>
          </a:r>
        </a:p>
      </dsp:txBody>
      <dsp:txXfrm>
        <a:off x="8136543" y="2265926"/>
        <a:ext cx="2436073" cy="773670"/>
      </dsp:txXfrm>
    </dsp:sp>
  </dsp:spTree>
</dsp:drawing>
</file>

<file path=ppt/diagrams/layout1.xml><?xml version="1.0" encoding="utf-8"?>
<dgm:layoutDef xmlns:dgm="http://schemas.openxmlformats.org/drawingml/2006/diagram" xmlns:a="http://schemas.openxmlformats.org/drawingml/2006/main" uniqueId="urn:microsoft.com/office/officeart/2005/8/layout/hProcess10">
  <dgm:title val=""/>
  <dgm:desc val=""/>
  <dgm:catLst>
    <dgm:cat type="process" pri="3000"/>
    <dgm:cat type="picture" pri="30000"/>
    <dgm:cat type="pictureconvert" pri="3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op="equ" fact="0.3333"/>
      <dgm:constr type="primFontSz" for="des" forName="txNode" op="equ" val="65"/>
      <dgm:constr type="primFontSz" for="des" forName="connTx" op="equ" val="55"/>
      <dgm:constr type="primFontSz" for="des" forName="connTx" refType="primFontSz" refFor="des" refForName="txNode" op="lte" fact="0.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imagSh"/>
              <dgm:constr type="w" for="ch" forName="imagSh" refType="w" fact="0.86"/>
              <dgm:constr type="t" for="ch" forName="imagSh"/>
              <dgm:constr type="h" for="ch" forName="imagSh" refType="w" refFor="ch" refForName="imagSh"/>
              <dgm:constr type="l" for="ch" forName="txNode" refType="w" fact="0.14"/>
              <dgm:constr type="w" for="ch" forName="txNode" refType="w" refFor="ch" refForName="imagSh"/>
              <dgm:constr type="t" for="ch" forName="txNode" refType="h" refFor="ch" refForName="imagSh" fact="0.6"/>
              <dgm:constr type="h" for="ch" forName="txNode" refType="h" refFor="ch" refForName="imagSh"/>
            </dgm:constrLst>
          </dgm:if>
          <dgm:else name="Name7">
            <dgm:constrLst>
              <dgm:constr type="l" for="ch" forName="imagSh" refType="w" fact="0.14"/>
              <dgm:constr type="w" for="ch" forName="imagSh" refType="w" fact="0.86"/>
              <dgm:constr type="t" for="ch" forName="imagSh"/>
              <dgm:constr type="h" for="ch" forName="imagSh" refType="w" refFor="ch" refForName="imagSh"/>
              <dgm:constr type="l" for="ch" forName="txNode"/>
              <dgm:constr type="w" for="ch" forName="txNode" refType="w" refFor="ch" refForName="imagSh"/>
              <dgm:constr type="t" for="ch" forName="txNode" refType="h" refFor="ch" refForName="imagSh" fact="0.6"/>
              <dgm:constr type="h" for="ch" forName="txNode" refType="h" refFor="ch" refForName="imagSh"/>
            </dgm:constrLst>
          </dgm:else>
        </dgm:choose>
        <dgm:ruleLst/>
        <dgm:layoutNode name="imagSh" styleLbl="bgImgPlace1">
          <dgm:alg type="sp"/>
          <dgm:shape xmlns:r="http://schemas.openxmlformats.org/officeDocument/2006/relationships" type="roundRect" r:blip="" blipPhldr="1">
            <dgm:adjLst>
              <dgm:adj idx="1" val="0.1"/>
            </dgm:adjLst>
          </dgm:shape>
          <dgm:presOf/>
          <dgm:constrLst/>
          <dgm:ruleLst/>
        </dgm:layoutNode>
        <dgm:layoutNode name="txNode" styleLbl="node1">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sibTransForEach" axis="followSib" ptType="sibTrans" cnt="1">
        <dgm:layoutNode name="sibTrans">
          <dgm:alg type="conn">
            <dgm:param type="begPts" val="auto"/>
            <dgm:param type="endPts" val="auto"/>
            <dgm:param type="srcNode" val="imagSh"/>
            <dgm:param type="dstNode" val="imagSh"/>
          </dgm:alg>
          <dgm:shape xmlns:r="http://schemas.openxmlformats.org/officeDocument/2006/relationships" type="conn" r:blip="">
            <dgm:adjLst/>
          </dgm:shape>
          <dgm:presOf axis="self"/>
          <dgm:constrLst>
            <dgm:constr type="h" refType="w" fact="0.62"/>
            <dgm:constr type="connDist"/>
            <dgm:constr type="begPad" refType="connDist" fact="0.35"/>
            <dgm:constr type="endPad" refType="connDist" fact="0.3"/>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Process10">
  <dgm:title val=""/>
  <dgm:desc val=""/>
  <dgm:catLst>
    <dgm:cat type="process" pri="3000"/>
    <dgm:cat type="picture" pri="30000"/>
    <dgm:cat type="pictureconvert" pri="3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op="equ" fact="0.3333"/>
      <dgm:constr type="primFontSz" for="des" forName="txNode" op="equ" val="65"/>
      <dgm:constr type="primFontSz" for="des" forName="connTx" op="equ" val="55"/>
      <dgm:constr type="primFontSz" for="des" forName="connTx" refType="primFontSz" refFor="des" refForName="txNode" op="lte" fact="0.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imagSh"/>
              <dgm:constr type="w" for="ch" forName="imagSh" refType="w" fact="0.86"/>
              <dgm:constr type="t" for="ch" forName="imagSh"/>
              <dgm:constr type="h" for="ch" forName="imagSh" refType="w" refFor="ch" refForName="imagSh"/>
              <dgm:constr type="l" for="ch" forName="txNode" refType="w" fact="0.14"/>
              <dgm:constr type="w" for="ch" forName="txNode" refType="w" refFor="ch" refForName="imagSh"/>
              <dgm:constr type="t" for="ch" forName="txNode" refType="h" refFor="ch" refForName="imagSh" fact="0.6"/>
              <dgm:constr type="h" for="ch" forName="txNode" refType="h" refFor="ch" refForName="imagSh"/>
            </dgm:constrLst>
          </dgm:if>
          <dgm:else name="Name7">
            <dgm:constrLst>
              <dgm:constr type="l" for="ch" forName="imagSh" refType="w" fact="0.14"/>
              <dgm:constr type="w" for="ch" forName="imagSh" refType="w" fact="0.86"/>
              <dgm:constr type="t" for="ch" forName="imagSh"/>
              <dgm:constr type="h" for="ch" forName="imagSh" refType="w" refFor="ch" refForName="imagSh"/>
              <dgm:constr type="l" for="ch" forName="txNode"/>
              <dgm:constr type="w" for="ch" forName="txNode" refType="w" refFor="ch" refForName="imagSh"/>
              <dgm:constr type="t" for="ch" forName="txNode" refType="h" refFor="ch" refForName="imagSh" fact="0.6"/>
              <dgm:constr type="h" for="ch" forName="txNode" refType="h" refFor="ch" refForName="imagSh"/>
            </dgm:constrLst>
          </dgm:else>
        </dgm:choose>
        <dgm:ruleLst/>
        <dgm:layoutNode name="imagSh" styleLbl="bgImgPlace1">
          <dgm:alg type="sp"/>
          <dgm:shape xmlns:r="http://schemas.openxmlformats.org/officeDocument/2006/relationships" type="roundRect" r:blip="" blipPhldr="1">
            <dgm:adjLst>
              <dgm:adj idx="1" val="0.1"/>
            </dgm:adjLst>
          </dgm:shape>
          <dgm:presOf/>
          <dgm:constrLst/>
          <dgm:ruleLst/>
        </dgm:layoutNode>
        <dgm:layoutNode name="txNode" styleLbl="node1">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sibTransForEach" axis="followSib" ptType="sibTrans" cnt="1">
        <dgm:layoutNode name="sibTrans">
          <dgm:alg type="conn">
            <dgm:param type="begPts" val="auto"/>
            <dgm:param type="endPts" val="auto"/>
            <dgm:param type="srcNode" val="imagSh"/>
            <dgm:param type="dstNode" val="imagSh"/>
          </dgm:alg>
          <dgm:shape xmlns:r="http://schemas.openxmlformats.org/officeDocument/2006/relationships" type="conn" r:blip="">
            <dgm:adjLst/>
          </dgm:shape>
          <dgm:presOf axis="self"/>
          <dgm:constrLst>
            <dgm:constr type="h" refType="w" fact="0.62"/>
            <dgm:constr type="connDist"/>
            <dgm:constr type="begPad" refType="connDist" fact="0.35"/>
            <dgm:constr type="endPad" refType="connDist" fact="0.3"/>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BA2B4B5-C753-432F-B1A6-FBB346C8E01F}" type="datetimeFigureOut">
              <a:rPr lang="en-US" smtClean="0"/>
              <a:t>5/25/2020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6F46981-9899-4E6F-B920-F3C5A22B2E4B}" type="slidenum">
              <a:rPr lang="en-US" smtClean="0"/>
              <a:t>‹#›</a:t>
            </a:fld>
            <a:endParaRPr lang="en-US"/>
          </a:p>
        </p:txBody>
      </p:sp>
    </p:spTree>
    <p:extLst>
      <p:ext uri="{BB962C8B-B14F-4D97-AF65-F5344CB8AC3E}">
        <p14:creationId xmlns:p14="http://schemas.microsoft.com/office/powerpoint/2010/main" val="41321725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6F46981-9899-4E6F-B920-F3C5A22B2E4B}" type="slidenum">
              <a:rPr lang="en-US" smtClean="0"/>
              <a:t>15</a:t>
            </a:fld>
            <a:endParaRPr lang="en-US"/>
          </a:p>
        </p:txBody>
      </p:sp>
    </p:spTree>
    <p:extLst>
      <p:ext uri="{BB962C8B-B14F-4D97-AF65-F5344CB8AC3E}">
        <p14:creationId xmlns:p14="http://schemas.microsoft.com/office/powerpoint/2010/main" val="33475684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5/25/2020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a:p>
        </p:txBody>
      </p:sp>
    </p:spTree>
    <p:extLst>
      <p:ext uri="{BB962C8B-B14F-4D97-AF65-F5344CB8AC3E}">
        <p14:creationId xmlns:p14="http://schemas.microsoft.com/office/powerpoint/2010/main" val="23343436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5/25/2020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22418530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5/25/2020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94312658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5/25/2020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Tree>
    <p:extLst>
      <p:ext uri="{BB962C8B-B14F-4D97-AF65-F5344CB8AC3E}">
        <p14:creationId xmlns:p14="http://schemas.microsoft.com/office/powerpoint/2010/main" val="250593969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5/25/2020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45600358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5/25/2020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285368070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5/25/2020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11398763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17E833E-1B6D-415F-AD29-75AE8C43BD0D}" type="datetime1">
              <a:rPr lang="en-US" smtClean="0"/>
              <a:t>5/25/2020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23339037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52596F-08A7-4B70-989A-F2B1CF31E66B}" type="datetime1">
              <a:rPr lang="en-US" smtClean="0"/>
              <a:t>5/25/2020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27563451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5/25/2020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42116951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5/25/2020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a:p>
        </p:txBody>
      </p:sp>
    </p:spTree>
    <p:extLst>
      <p:ext uri="{BB962C8B-B14F-4D97-AF65-F5344CB8AC3E}">
        <p14:creationId xmlns:p14="http://schemas.microsoft.com/office/powerpoint/2010/main" val="35667912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5/25/2020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2931360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49343D99-809A-49C0-96E5-4250D0B498EE}" type="datetime1">
              <a:rPr lang="en-US" smtClean="0"/>
              <a:t>5/25/2020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9481475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5/25/2020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8073839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5/25/2020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25996899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5/25/2020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a:p>
        </p:txBody>
      </p:sp>
    </p:spTree>
    <p:extLst>
      <p:ext uri="{BB962C8B-B14F-4D97-AF65-F5344CB8AC3E}">
        <p14:creationId xmlns:p14="http://schemas.microsoft.com/office/powerpoint/2010/main" val="33618853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5/25/2020</a:t>
            </a:fld>
            <a:endParaRPr lang="en-US"/>
          </a:p>
        </p:txBody>
      </p:sp>
      <p:sp>
        <p:nvSpPr>
          <p:cNvPr id="6" name="Footer Placeholder 5"/>
          <p:cNvSpPr>
            <a:spLocks noGrp="1"/>
          </p:cNvSpPr>
          <p:nvPr>
            <p:ph type="ftr" sz="quarter" idx="11"/>
          </p:nvPr>
        </p:nvSpPr>
        <p:spPr/>
        <p:txBody>
          <a:bodyPr/>
          <a:lstStyle/>
          <a:p>
            <a:pPr algn="l"/>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2241307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5/25/2020</a:t>
            </a:fld>
            <a:endParaRPr lang="en-US"/>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a:p>
        </p:txBody>
      </p:sp>
    </p:spTree>
    <p:extLst>
      <p:ext uri="{BB962C8B-B14F-4D97-AF65-F5344CB8AC3E}">
        <p14:creationId xmlns:p14="http://schemas.microsoft.com/office/powerpoint/2010/main" val="1866390905"/>
      </p:ext>
    </p:extLst>
  </p:cSld>
  <p:clrMap bg1="dk1" tx1="lt1" bg2="dk2" tx2="lt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688" r:id="rId5"/>
    <p:sldLayoutId id="2147483689" r:id="rId6"/>
    <p:sldLayoutId id="2147483690" r:id="rId7"/>
    <p:sldLayoutId id="2147483691" r:id="rId8"/>
    <p:sldLayoutId id="2147483692" r:id="rId9"/>
    <p:sldLayoutId id="2147483693" r:id="rId10"/>
    <p:sldLayoutId id="2147483694" r:id="rId11"/>
    <p:sldLayoutId id="2147483700" r:id="rId12"/>
    <p:sldLayoutId id="2147483695" r:id="rId13"/>
    <p:sldLayoutId id="2147483696" r:id="rId14"/>
    <p:sldLayoutId id="2147483697" r:id="rId15"/>
    <p:sldLayoutId id="2147483698" r:id="rId16"/>
    <p:sldLayoutId id="2147483699" r:id="rId17"/>
  </p:sldLayoutIdLst>
  <p:hf sldNum="0" hdr="0" ftr="0" dt="0"/>
  <p:txStyles>
    <p:titleStyle>
      <a:lvl1pPr algn="ctr" defTabSz="457200" rtl="0" eaLnBrk="1" latinLnBrk="0" hangingPunct="1">
        <a:lnSpc>
          <a:spcPct val="90000"/>
        </a:lnSpc>
        <a:spcBef>
          <a:spcPct val="0"/>
        </a:spcBef>
        <a:buNone/>
        <a:defRPr sz="3900" i="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9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7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5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5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1.xml"/><Relationship Id="rId6" Type="http://schemas.openxmlformats.org/officeDocument/2006/relationships/image" Target="../media/image9.jpg"/><Relationship Id="rId5" Type="http://schemas.openxmlformats.org/officeDocument/2006/relationships/image" Target="../media/image8.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diagramData" Target="../diagrams/data2.xm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3" Type="http://schemas.openxmlformats.org/officeDocument/2006/relationships/hyperlink" Target="https://medium.com/@jonathan_hui/real-time-object-detection-with-yolo-yolov2-28b1b93e2088" TargetMode="External"/><Relationship Id="rId2" Type="http://schemas.openxmlformats.org/officeDocument/2006/relationships/hyperlink" Target="https://towardsdatascience.com/yolo-you-only-look-once-real-time-object-detection-explained-492dc9230006" TargetMode="External"/><Relationship Id="rId1" Type="http://schemas.openxmlformats.org/officeDocument/2006/relationships/slideLayout" Target="../slideLayouts/slideLayout2.xml"/><Relationship Id="rId5" Type="http://schemas.openxmlformats.org/officeDocument/2006/relationships/hyperlink" Target="https://github.com/IntelRealSense/librealsense/wiki/Projection-in-RealSense-SDK-2.0#point-cloud" TargetMode="External"/><Relationship Id="rId4" Type="http://schemas.openxmlformats.org/officeDocument/2006/relationships/hyperlink" Target="https://github.com/dbolya/yolact"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6.jpeg"/><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1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microsoft.com/office/2007/relationships/media" Target="../media/media2.mp4"/><Relationship Id="rId7" Type="http://schemas.openxmlformats.org/officeDocument/2006/relationships/image" Target="../media/image17.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6.png"/><Relationship Id="rId5" Type="http://schemas.openxmlformats.org/officeDocument/2006/relationships/slideLayout" Target="../slideLayouts/slideLayout2.xml"/><Relationship Id="rId4" Type="http://schemas.openxmlformats.org/officeDocument/2006/relationships/video" Target="../media/media2.mp4"/></Relationships>
</file>

<file path=ppt/slides/_rels/slide8.xml.rels><?xml version="1.0" encoding="UTF-8" standalone="yes"?>
<Relationships xmlns="http://schemas.openxmlformats.org/package/2006/relationships"><Relationship Id="rId2" Type="http://schemas.openxmlformats.org/officeDocument/2006/relationships/image" Target="../media/image18.gi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20" name="Picture 3">
            <a:extLst>
              <a:ext uri="{FF2B5EF4-FFF2-40B4-BE49-F238E27FC236}">
                <a16:creationId xmlns:a16="http://schemas.microsoft.com/office/drawing/2014/main" id="{A4F0513B-6063-4A08-AF5A-2930080C0581}"/>
              </a:ext>
            </a:extLst>
          </p:cNvPr>
          <p:cNvPicPr>
            <a:picLocks noChangeAspect="1"/>
          </p:cNvPicPr>
          <p:nvPr/>
        </p:nvPicPr>
        <p:blipFill rotWithShape="1">
          <a:blip r:embed="rId3">
            <a:alphaModFix amt="35000"/>
            <a:extLst>
              <a:ext uri="{BEBA8EAE-BF5A-486C-A8C5-ECC9F3942E4B}">
                <a14:imgProps xmlns:a14="http://schemas.microsoft.com/office/drawing/2010/main">
                  <a14:imgLayer r:embed="rId4">
                    <a14:imgEffect>
                      <a14:backgroundRemoval t="16726" b="84395" l="10000" r="90000">
                        <a14:backgroundMark x1="27197" y1="60264" x2="27197" y2="60264"/>
                        <a14:backgroundMark x1="27393" y1="59897" x2="27393" y2="59897"/>
                        <a14:backgroundMark x1="27393" y1="59897" x2="27393" y2="59897"/>
                        <a14:backgroundMark x1="31738" y1="58284" x2="31738" y2="58284"/>
                        <a14:backgroundMark x1="31738" y1="58284" x2="31738" y2="58284"/>
                        <a14:backgroundMark x1="31738" y1="58284" x2="31738" y2="58284"/>
                        <a14:backgroundMark x1="31738" y1="58284" x2="31738" y2="58284"/>
                        <a14:backgroundMark x1="31738" y1="58284" x2="31738" y2="58284"/>
                        <a14:backgroundMark x1="31738" y1="58284" x2="31738" y2="58284"/>
                        <a14:backgroundMark x1="31738" y1="58284" x2="31738" y2="58284"/>
                        <a14:backgroundMark x1="31738" y1="58284" x2="31738" y2="58284"/>
                        <a14:backgroundMark x1="31738" y1="58284" x2="31738" y2="58284"/>
                        <a14:backgroundMark x1="31738" y1="58284" x2="31738" y2="58284"/>
                        <a14:backgroundMark x1="31738" y1="58284" x2="31738" y2="58284"/>
                        <a14:backgroundMark x1="31738" y1="58284" x2="31738" y2="58284"/>
                        <a14:backgroundMark x1="31738" y1="58284" x2="31738" y2="58284"/>
                        <a14:backgroundMark x1="31836" y1="64663" x2="31836" y2="64663"/>
                        <a14:backgroundMark x1="31836" y1="64663" x2="31836" y2="64663"/>
                        <a14:backgroundMark x1="36328" y1="63196" x2="36328" y2="63196"/>
                        <a14:backgroundMark x1="36426" y1="63050" x2="36426" y2="63050"/>
                        <a14:backgroundMark x1="36426" y1="63050" x2="36426" y2="63050"/>
                        <a14:backgroundMark x1="36963" y1="62390" x2="36963" y2="62390"/>
                        <a14:backgroundMark x1="36963" y1="62390" x2="37598" y2="61584"/>
                        <a14:backgroundMark x1="38379" y1="61070" x2="38379" y2="61070"/>
                        <a14:backgroundMark x1="43164" y1="56672" x2="31885" y2="74194"/>
                        <a14:backgroundMark x1="31885" y1="74194" x2="43701" y2="69721"/>
                      </a14:backgroundRemoval>
                    </a14:imgEffect>
                  </a14:imgLayer>
                </a14:imgProps>
              </a:ext>
            </a:extLst>
          </a:blip>
          <a:srcRect t="8268" b="7146"/>
          <a:stretch/>
        </p:blipFill>
        <p:spPr>
          <a:xfrm>
            <a:off x="20" y="10"/>
            <a:ext cx="12191980" cy="6857990"/>
          </a:xfrm>
          <a:prstGeom prst="rect">
            <a:avLst/>
          </a:prstGeom>
        </p:spPr>
      </p:pic>
      <p:sp>
        <p:nvSpPr>
          <p:cNvPr id="2" name="Titre 1">
            <a:extLst>
              <a:ext uri="{FF2B5EF4-FFF2-40B4-BE49-F238E27FC236}">
                <a16:creationId xmlns:a16="http://schemas.microsoft.com/office/drawing/2014/main" id="{9F8D2320-B3E9-452C-B63E-6F225FA48C1D}"/>
              </a:ext>
            </a:extLst>
          </p:cNvPr>
          <p:cNvSpPr>
            <a:spLocks noGrp="1"/>
          </p:cNvSpPr>
          <p:nvPr>
            <p:ph type="ctrTitle"/>
          </p:nvPr>
        </p:nvSpPr>
        <p:spPr>
          <a:xfrm>
            <a:off x="500653" y="1974300"/>
            <a:ext cx="11277600" cy="1526109"/>
          </a:xfrm>
        </p:spPr>
        <p:txBody>
          <a:bodyPr>
            <a:normAutofit fontScale="90000"/>
          </a:bodyPr>
          <a:lstStyle/>
          <a:p>
            <a:r>
              <a:rPr lang="en-US" sz="6700" dirty="0">
                <a:latin typeface="Agency FB" panose="020B0503020202020204" pitchFamily="34" charset="0"/>
              </a:rPr>
              <a:t>Project Efraim</a:t>
            </a:r>
            <a:br>
              <a:rPr lang="en-US" sz="6700" dirty="0">
                <a:latin typeface="Agency FB" panose="020B0503020202020204" pitchFamily="34" charset="0"/>
              </a:rPr>
            </a:br>
            <a:r>
              <a:rPr lang="en-US" sz="6000" dirty="0">
                <a:latin typeface="Agency FB" panose="020B0503020202020204" pitchFamily="34" charset="0"/>
              </a:rPr>
              <a:t>R</a:t>
            </a:r>
            <a:r>
              <a:rPr lang="en-US" sz="4900" dirty="0">
                <a:latin typeface="Agency FB" panose="020B0503020202020204" pitchFamily="34" charset="0"/>
              </a:rPr>
              <a:t>obotic arm handling fruit using RealSense, </a:t>
            </a:r>
            <a:r>
              <a:rPr lang="en-US" sz="4900" dirty="0" err="1">
                <a:latin typeface="Agency FB" panose="020B0503020202020204" pitchFamily="34" charset="0"/>
              </a:rPr>
              <a:t>Yolact</a:t>
            </a:r>
            <a:r>
              <a:rPr lang="en-US" sz="4900" dirty="0">
                <a:latin typeface="Agency FB" panose="020B0503020202020204" pitchFamily="34" charset="0"/>
              </a:rPr>
              <a:t> &amp; Arduino</a:t>
            </a:r>
            <a:br>
              <a:rPr lang="en-US" sz="4800" dirty="0">
                <a:latin typeface="Agency FB" panose="020B0503020202020204" pitchFamily="34" charset="0"/>
              </a:rPr>
            </a:br>
            <a:endParaRPr lang="en-US" sz="4800" dirty="0">
              <a:latin typeface="Agency FB" panose="020B0503020202020204" pitchFamily="34" charset="0"/>
            </a:endParaRPr>
          </a:p>
        </p:txBody>
      </p:sp>
      <p:sp>
        <p:nvSpPr>
          <p:cNvPr id="3" name="Sous-titre 2">
            <a:extLst>
              <a:ext uri="{FF2B5EF4-FFF2-40B4-BE49-F238E27FC236}">
                <a16:creationId xmlns:a16="http://schemas.microsoft.com/office/drawing/2014/main" id="{295DA120-ABA7-4BB8-85F2-5564EFF343A8}"/>
              </a:ext>
            </a:extLst>
          </p:cNvPr>
          <p:cNvSpPr>
            <a:spLocks noGrp="1"/>
          </p:cNvSpPr>
          <p:nvPr>
            <p:ph type="subTitle" idx="1"/>
          </p:nvPr>
        </p:nvSpPr>
        <p:spPr>
          <a:xfrm>
            <a:off x="1419436" y="5331890"/>
            <a:ext cx="9440034" cy="1049867"/>
          </a:xfrm>
        </p:spPr>
        <p:txBody>
          <a:bodyPr>
            <a:normAutofit/>
          </a:bodyPr>
          <a:lstStyle/>
          <a:p>
            <a:r>
              <a:rPr lang="fr-FR" u="sng" dirty="0" err="1">
                <a:latin typeface="Agency FB" panose="020B0503020202020204" pitchFamily="34" charset="0"/>
              </a:rPr>
              <a:t>Students</a:t>
            </a:r>
            <a:r>
              <a:rPr lang="fr-FR" dirty="0">
                <a:latin typeface="Agency FB" panose="020B0503020202020204" pitchFamily="34" charset="0"/>
              </a:rPr>
              <a:t> : Yonatan Gershon, </a:t>
            </a:r>
            <a:r>
              <a:rPr lang="fr-FR" dirty="0" err="1">
                <a:latin typeface="Agency FB" panose="020B0503020202020204" pitchFamily="34" charset="0"/>
              </a:rPr>
              <a:t>Annael</a:t>
            </a:r>
            <a:r>
              <a:rPr lang="fr-FR" dirty="0">
                <a:latin typeface="Agency FB" panose="020B0503020202020204" pitchFamily="34" charset="0"/>
              </a:rPr>
              <a:t> </a:t>
            </a:r>
            <a:r>
              <a:rPr lang="fr-FR" dirty="0" err="1">
                <a:latin typeface="Agency FB" panose="020B0503020202020204" pitchFamily="34" charset="0"/>
              </a:rPr>
              <a:t>Abehssera</a:t>
            </a:r>
            <a:endParaRPr lang="fr-FR" dirty="0">
              <a:latin typeface="Agency FB" panose="020B0503020202020204" pitchFamily="34" charset="0"/>
            </a:endParaRPr>
          </a:p>
          <a:p>
            <a:r>
              <a:rPr lang="fr-FR" u="sng" dirty="0" err="1">
                <a:latin typeface="Agency FB" panose="020B0503020202020204" pitchFamily="34" charset="0"/>
              </a:rPr>
              <a:t>Supervisors</a:t>
            </a:r>
            <a:r>
              <a:rPr lang="fr-FR" dirty="0">
                <a:latin typeface="Agency FB" panose="020B0503020202020204" pitchFamily="34" charset="0"/>
              </a:rPr>
              <a:t>: </a:t>
            </a:r>
            <a:r>
              <a:rPr lang="fr-FR" dirty="0" err="1">
                <a:latin typeface="Agency FB" panose="020B0503020202020204" pitchFamily="34" charset="0"/>
              </a:rPr>
              <a:t>Yaron</a:t>
            </a:r>
            <a:r>
              <a:rPr lang="fr-FR" dirty="0">
                <a:latin typeface="Agency FB" panose="020B0503020202020204" pitchFamily="34" charset="0"/>
              </a:rPr>
              <a:t> </a:t>
            </a:r>
            <a:r>
              <a:rPr lang="fr-FR" dirty="0" err="1">
                <a:latin typeface="Agency FB" panose="020B0503020202020204" pitchFamily="34" charset="0"/>
              </a:rPr>
              <a:t>Honen</a:t>
            </a:r>
            <a:r>
              <a:rPr lang="fr-FR" dirty="0">
                <a:latin typeface="Agency FB" panose="020B0503020202020204" pitchFamily="34" charset="0"/>
              </a:rPr>
              <a:t>, Roman </a:t>
            </a:r>
            <a:r>
              <a:rPr lang="fr-FR" dirty="0" err="1">
                <a:latin typeface="Agency FB" panose="020B0503020202020204" pitchFamily="34" charset="0"/>
              </a:rPr>
              <a:t>Rabinovich</a:t>
            </a:r>
            <a:r>
              <a:rPr lang="fr-FR" dirty="0">
                <a:latin typeface="Agency FB" panose="020B0503020202020204" pitchFamily="34" charset="0"/>
              </a:rPr>
              <a:t>, Andrey </a:t>
            </a:r>
            <a:r>
              <a:rPr lang="fr-FR" dirty="0" err="1">
                <a:latin typeface="Agency FB" panose="020B0503020202020204" pitchFamily="34" charset="0"/>
              </a:rPr>
              <a:t>Zhitnikov</a:t>
            </a:r>
            <a:endParaRPr lang="fr-FR" dirty="0">
              <a:latin typeface="Agency FB" panose="020B0503020202020204" pitchFamily="34" charset="0"/>
            </a:endParaRPr>
          </a:p>
        </p:txBody>
      </p:sp>
      <p:pic>
        <p:nvPicPr>
          <p:cNvPr id="7" name="Image 6">
            <a:extLst>
              <a:ext uri="{FF2B5EF4-FFF2-40B4-BE49-F238E27FC236}">
                <a16:creationId xmlns:a16="http://schemas.microsoft.com/office/drawing/2014/main" id="{62E513FB-91CB-4E37-8A56-3A40953D70F3}"/>
              </a:ext>
            </a:extLst>
          </p:cNvPr>
          <p:cNvPicPr>
            <a:picLocks noChangeAspect="1"/>
          </p:cNvPicPr>
          <p:nvPr/>
        </p:nvPicPr>
        <p:blipFill rotWithShape="1">
          <a:blip r:embed="rId5"/>
          <a:srcRect t="23161" b="50692"/>
          <a:stretch/>
        </p:blipFill>
        <p:spPr>
          <a:xfrm>
            <a:off x="0" y="0"/>
            <a:ext cx="12191980" cy="1166191"/>
          </a:xfrm>
          <a:prstGeom prst="rect">
            <a:avLst/>
          </a:prstGeom>
        </p:spPr>
      </p:pic>
      <p:pic>
        <p:nvPicPr>
          <p:cNvPr id="5" name="Picture 4" descr="A picture containing table, sitting, computer, desk&#10;&#10;Description automatically generated">
            <a:extLst>
              <a:ext uri="{FF2B5EF4-FFF2-40B4-BE49-F238E27FC236}">
                <a16:creationId xmlns:a16="http://schemas.microsoft.com/office/drawing/2014/main" id="{473AF5D3-AE7B-43A8-8D8D-D1CDEB91999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36917" y="2971624"/>
            <a:ext cx="3518165" cy="2268316"/>
          </a:xfrm>
          <a:prstGeom prst="rect">
            <a:avLst/>
          </a:prstGeom>
        </p:spPr>
      </p:pic>
    </p:spTree>
    <p:extLst>
      <p:ext uri="{BB962C8B-B14F-4D97-AF65-F5344CB8AC3E}">
        <p14:creationId xmlns:p14="http://schemas.microsoft.com/office/powerpoint/2010/main" val="35952137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Espace réservé du contenu 2">
                <a:extLst>
                  <a:ext uri="{FF2B5EF4-FFF2-40B4-BE49-F238E27FC236}">
                    <a16:creationId xmlns:a16="http://schemas.microsoft.com/office/drawing/2014/main" id="{01DCBFC3-D256-4E01-8389-46CB84869513}"/>
                  </a:ext>
                </a:extLst>
              </p:cNvPr>
              <p:cNvSpPr>
                <a:spLocks noGrp="1"/>
              </p:cNvSpPr>
              <p:nvPr>
                <p:ph idx="1"/>
              </p:nvPr>
            </p:nvSpPr>
            <p:spPr>
              <a:xfrm>
                <a:off x="793077" y="2534684"/>
                <a:ext cx="4612362" cy="2360956"/>
              </a:xfrm>
            </p:spPr>
            <p:txBody>
              <a:bodyPr>
                <a:normAutofit/>
              </a:bodyPr>
              <a:lstStyle/>
              <a:p>
                <a:pPr marL="36900" indent="0" algn="just">
                  <a:buNone/>
                </a:pPr>
                <a:r>
                  <a:rPr lang="en-US" sz="2800" u="sng" dirty="0">
                    <a:latin typeface="Bahnschrift Light Condensed" panose="020B0502040204020203" pitchFamily="34" charset="0"/>
                  </a:rPr>
                  <a:t>The base angle calculation: </a:t>
                </a:r>
              </a:p>
              <a:p>
                <a:pPr marL="36900" indent="0" algn="just">
                  <a:buNone/>
                </a:pPr>
                <a:r>
                  <a:rPr lang="en-US" sz="2400" dirty="0" err="1">
                    <a:solidFill>
                      <a:schemeClr val="accent3">
                        <a:lumMod val="75000"/>
                      </a:schemeClr>
                    </a:solidFill>
                    <a:latin typeface="Bahnschrift Light Condensed" panose="020B0502040204020203" pitchFamily="34" charset="0"/>
                  </a:rPr>
                  <a:t>base_angle</a:t>
                </a:r>
                <a:r>
                  <a:rPr lang="en-US" sz="2400" dirty="0">
                    <a:solidFill>
                      <a:schemeClr val="accent3">
                        <a:lumMod val="75000"/>
                      </a:schemeClr>
                    </a:solidFill>
                    <a:latin typeface="Bahnschrift Light Condensed" panose="020B0502040204020203" pitchFamily="34" charset="0"/>
                  </a:rPr>
                  <a:t> </a:t>
                </a:r>
                <a:r>
                  <a:rPr lang="en-US" sz="2400" dirty="0">
                    <a:latin typeface="Bahnschrift Light Condensed" panose="020B0502040204020203" pitchFamily="34" charset="0"/>
                  </a:rPr>
                  <a:t>= </a:t>
                </a:r>
                <a14:m>
                  <m:oMath xmlns:m="http://schemas.openxmlformats.org/officeDocument/2006/math">
                    <m:f>
                      <m:fPr>
                        <m:ctrlPr>
                          <a:rPr lang="en-US" sz="2400" i="1" smtClean="0">
                            <a:latin typeface="Cambria Math" panose="02040503050406030204" pitchFamily="18" charset="0"/>
                          </a:rPr>
                        </m:ctrlPr>
                      </m:fPr>
                      <m:num>
                        <m:r>
                          <a:rPr lang="en-US" sz="2400" b="0" i="1" smtClean="0">
                            <a:latin typeface="Cambria Math" panose="02040503050406030204" pitchFamily="18" charset="0"/>
                          </a:rPr>
                          <m:t>180</m:t>
                        </m:r>
                      </m:num>
                      <m:den>
                        <m:r>
                          <a:rPr lang="en-US" sz="2400" i="1" smtClean="0">
                            <a:latin typeface="Cambria Math" panose="02040503050406030204" pitchFamily="18" charset="0"/>
                            <a:ea typeface="Cambria Math" panose="02040503050406030204" pitchFamily="18" charset="0"/>
                          </a:rPr>
                          <m:t>𝜋</m:t>
                        </m:r>
                      </m:den>
                    </m:f>
                  </m:oMath>
                </a14:m>
                <a:r>
                  <a:rPr lang="en-US" sz="2400" dirty="0">
                    <a:latin typeface="Bahnschrift Light Condensed" panose="020B0502040204020203" pitchFamily="34" charset="0"/>
                  </a:rPr>
                  <a:t>* arctan(</a:t>
                </a:r>
                <a:r>
                  <a:rPr lang="en-US" sz="2400" dirty="0">
                    <a:solidFill>
                      <a:srgbClr val="00B050"/>
                    </a:solidFill>
                    <a:latin typeface="Bahnschrift Light Condensed" panose="020B0502040204020203" pitchFamily="34" charset="0"/>
                  </a:rPr>
                  <a:t>z</a:t>
                </a:r>
                <a:r>
                  <a:rPr lang="en-US" sz="2400" dirty="0">
                    <a:latin typeface="Bahnschrift Light Condensed" panose="020B0502040204020203" pitchFamily="34" charset="0"/>
                  </a:rPr>
                  <a:t>/ </a:t>
                </a:r>
                <a:r>
                  <a:rPr lang="en-US" sz="2400" dirty="0">
                    <a:solidFill>
                      <a:schemeClr val="accent2">
                        <a:lumMod val="60000"/>
                        <a:lumOff val="40000"/>
                      </a:schemeClr>
                    </a:solidFill>
                    <a:latin typeface="Bahnschrift Light Condensed" panose="020B0502040204020203" pitchFamily="34" charset="0"/>
                  </a:rPr>
                  <a:t>x</a:t>
                </a:r>
                <a:r>
                  <a:rPr lang="en-US" sz="2400" dirty="0">
                    <a:latin typeface="Bahnschrift Light Condensed" panose="020B0502040204020203" pitchFamily="34" charset="0"/>
                  </a:rPr>
                  <a:t>)</a:t>
                </a:r>
              </a:p>
            </p:txBody>
          </p:sp>
        </mc:Choice>
        <mc:Fallback xmlns="">
          <p:sp>
            <p:nvSpPr>
              <p:cNvPr id="3" name="Espace réservé du contenu 2">
                <a:extLst>
                  <a:ext uri="{FF2B5EF4-FFF2-40B4-BE49-F238E27FC236}">
                    <a16:creationId xmlns:a16="http://schemas.microsoft.com/office/drawing/2014/main" id="{01DCBFC3-D256-4E01-8389-46CB84869513}"/>
                  </a:ext>
                </a:extLst>
              </p:cNvPr>
              <p:cNvSpPr>
                <a:spLocks noGrp="1" noRot="1" noChangeAspect="1" noMove="1" noResize="1" noEditPoints="1" noAdjustHandles="1" noChangeArrowheads="1" noChangeShapeType="1" noTextEdit="1"/>
              </p:cNvSpPr>
              <p:nvPr>
                <p:ph idx="1"/>
              </p:nvPr>
            </p:nvSpPr>
            <p:spPr>
              <a:xfrm>
                <a:off x="793077" y="2534684"/>
                <a:ext cx="4612362" cy="2360956"/>
              </a:xfrm>
              <a:blipFill>
                <a:blip r:embed="rId2"/>
                <a:stretch>
                  <a:fillRect/>
                </a:stretch>
              </a:blipFill>
            </p:spPr>
            <p:txBody>
              <a:bodyPr/>
              <a:lstStyle/>
              <a:p>
                <a:r>
                  <a:rPr lang="en-US">
                    <a:noFill/>
                  </a:rPr>
                  <a:t> </a:t>
                </a:r>
              </a:p>
            </p:txBody>
          </p:sp>
        </mc:Fallback>
      </mc:AlternateContent>
      <p:sp>
        <p:nvSpPr>
          <p:cNvPr id="6" name="Titre 1">
            <a:extLst>
              <a:ext uri="{FF2B5EF4-FFF2-40B4-BE49-F238E27FC236}">
                <a16:creationId xmlns:a16="http://schemas.microsoft.com/office/drawing/2014/main" id="{CE92778F-3B7E-4238-93B2-45C4C2692602}"/>
              </a:ext>
            </a:extLst>
          </p:cNvPr>
          <p:cNvSpPr txBox="1">
            <a:spLocks/>
          </p:cNvSpPr>
          <p:nvPr/>
        </p:nvSpPr>
        <p:spPr>
          <a:xfrm>
            <a:off x="549966" y="452646"/>
            <a:ext cx="11066170" cy="1466850"/>
          </a:xfrm>
          <a:prstGeom prst="rect">
            <a:avLst/>
          </a:prstGeom>
          <a:effectLst>
            <a:outerShdw blurRad="25400" dir="17880000">
              <a:srgbClr val="000000">
                <a:alpha val="46000"/>
              </a:srgbClr>
            </a:outerShdw>
          </a:effectLst>
        </p:spPr>
        <p:txBody>
          <a:bodyPr vert="horz" lIns="91440" tIns="45720" rIns="91440" bIns="45720" rtlCol="0" anchor="ctr">
            <a:normAutofit/>
          </a:bodyPr>
          <a:lstStyle>
            <a:lvl1pPr algn="ctr" defTabSz="457200" rtl="0" eaLnBrk="1" latinLnBrk="0" hangingPunct="1">
              <a:lnSpc>
                <a:spcPct val="90000"/>
              </a:lnSpc>
              <a:spcBef>
                <a:spcPct val="0"/>
              </a:spcBef>
              <a:buNone/>
              <a:defRPr sz="3900" i="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fr-FR" sz="4400" dirty="0">
                <a:latin typeface="Agency FB" panose="020B0503020202020204" pitchFamily="34" charset="0"/>
              </a:rPr>
              <a:t>3) </a:t>
            </a:r>
            <a:r>
              <a:rPr lang="fr-FR" sz="4400" dirty="0">
                <a:latin typeface="Bahnschrift Light Condensed" panose="020B0502040204020203" pitchFamily="34" charset="0"/>
              </a:rPr>
              <a:t>RealSense coordinates to Robotic arm movement</a:t>
            </a:r>
            <a:endParaRPr lang="en-US" sz="4400" dirty="0">
              <a:latin typeface="Agency FB" panose="020B0503020202020204" pitchFamily="34" charset="0"/>
            </a:endParaRPr>
          </a:p>
          <a:p>
            <a:pPr algn="l"/>
            <a:r>
              <a:rPr lang="en-US" sz="3200" dirty="0">
                <a:latin typeface="Agency FB" panose="020B0503020202020204" pitchFamily="34" charset="0"/>
              </a:rPr>
              <a:t>b)</a:t>
            </a:r>
            <a:r>
              <a:rPr lang="fr-FR" sz="3200" dirty="0">
                <a:latin typeface="Bahnschrift Light Condensed" panose="020B0502040204020203" pitchFamily="34" charset="0"/>
              </a:rPr>
              <a:t> </a:t>
            </a:r>
            <a:r>
              <a:rPr lang="fr-FR" sz="3200" dirty="0" err="1">
                <a:latin typeface="Bahnschrift Light Condensed" panose="020B0502040204020203" pitchFamily="34" charset="0"/>
              </a:rPr>
              <a:t>Calculate</a:t>
            </a:r>
            <a:r>
              <a:rPr lang="fr-FR" sz="3200" dirty="0">
                <a:latin typeface="Bahnschrift Light Condensed" panose="020B0502040204020203" pitchFamily="34" charset="0"/>
              </a:rPr>
              <a:t> arm angles </a:t>
            </a:r>
            <a:r>
              <a:rPr lang="fr-FR" sz="3200" dirty="0" err="1">
                <a:latin typeface="Bahnschrift Light Condensed" panose="020B0502040204020203" pitchFamily="34" charset="0"/>
              </a:rPr>
              <a:t>with</a:t>
            </a:r>
            <a:r>
              <a:rPr lang="fr-FR" sz="3200" dirty="0">
                <a:latin typeface="Bahnschrift Light Condensed" panose="020B0502040204020203" pitchFamily="34" charset="0"/>
              </a:rPr>
              <a:t> </a:t>
            </a:r>
            <a:r>
              <a:rPr lang="fr-FR" sz="3200" dirty="0" err="1">
                <a:latin typeface="Bahnschrift Light Condensed" panose="020B0502040204020203" pitchFamily="34" charset="0"/>
              </a:rPr>
              <a:t>coordinates</a:t>
            </a:r>
            <a:endParaRPr lang="fr-FR" sz="3200" dirty="0">
              <a:latin typeface="Bahnschrift Light Condensed" panose="020B0502040204020203" pitchFamily="34" charset="0"/>
            </a:endParaRPr>
          </a:p>
        </p:txBody>
      </p:sp>
      <p:pic>
        <p:nvPicPr>
          <p:cNvPr id="2" name="Image 1">
            <a:extLst>
              <a:ext uri="{FF2B5EF4-FFF2-40B4-BE49-F238E27FC236}">
                <a16:creationId xmlns:a16="http://schemas.microsoft.com/office/drawing/2014/main" id="{17F97B97-FC38-4DFE-B6F3-FF3185B65D50}"/>
              </a:ext>
            </a:extLst>
          </p:cNvPr>
          <p:cNvPicPr>
            <a:picLocks noChangeAspect="1"/>
          </p:cNvPicPr>
          <p:nvPr/>
        </p:nvPicPr>
        <p:blipFill>
          <a:blip r:embed="rId3"/>
          <a:stretch>
            <a:fillRect/>
          </a:stretch>
        </p:blipFill>
        <p:spPr>
          <a:xfrm>
            <a:off x="4715289" y="1932748"/>
            <a:ext cx="7108462" cy="4472606"/>
          </a:xfrm>
          <a:prstGeom prst="rect">
            <a:avLst/>
          </a:prstGeom>
        </p:spPr>
      </p:pic>
      <p:cxnSp>
        <p:nvCxnSpPr>
          <p:cNvPr id="5" name="Straight Connector 4">
            <a:extLst>
              <a:ext uri="{FF2B5EF4-FFF2-40B4-BE49-F238E27FC236}">
                <a16:creationId xmlns:a16="http://schemas.microsoft.com/office/drawing/2014/main" id="{B64AB2F5-502C-4E14-A4F7-07A5EE6F8090}"/>
              </a:ext>
            </a:extLst>
          </p:cNvPr>
          <p:cNvCxnSpPr>
            <a:cxnSpLocks/>
          </p:cNvCxnSpPr>
          <p:nvPr/>
        </p:nvCxnSpPr>
        <p:spPr>
          <a:xfrm>
            <a:off x="6356412" y="5211193"/>
            <a:ext cx="4173984" cy="0"/>
          </a:xfrm>
          <a:prstGeom prst="line">
            <a:avLst/>
          </a:prstGeom>
          <a:ln w="38100">
            <a:solidFill>
              <a:srgbClr val="00B050"/>
            </a:solidFill>
          </a:ln>
        </p:spPr>
        <p:style>
          <a:lnRef idx="1">
            <a:schemeClr val="accent2"/>
          </a:lnRef>
          <a:fillRef idx="0">
            <a:schemeClr val="accent2"/>
          </a:fillRef>
          <a:effectRef idx="0">
            <a:schemeClr val="accent2"/>
          </a:effectRef>
          <a:fontRef idx="minor">
            <a:schemeClr val="tx1"/>
          </a:fontRef>
        </p:style>
      </p:cxnSp>
      <p:cxnSp>
        <p:nvCxnSpPr>
          <p:cNvPr id="7" name="Straight Connector 6">
            <a:extLst>
              <a:ext uri="{FF2B5EF4-FFF2-40B4-BE49-F238E27FC236}">
                <a16:creationId xmlns:a16="http://schemas.microsoft.com/office/drawing/2014/main" id="{3B09C0DD-F42A-4100-9897-A4AF7E3E7E68}"/>
              </a:ext>
            </a:extLst>
          </p:cNvPr>
          <p:cNvCxnSpPr>
            <a:cxnSpLocks/>
          </p:cNvCxnSpPr>
          <p:nvPr/>
        </p:nvCxnSpPr>
        <p:spPr>
          <a:xfrm flipV="1">
            <a:off x="10530396" y="3517038"/>
            <a:ext cx="0" cy="1694155"/>
          </a:xfrm>
          <a:prstGeom prst="line">
            <a:avLst/>
          </a:prstGeom>
          <a:ln w="38100">
            <a:solidFill>
              <a:schemeClr val="accent2">
                <a:lumMod val="40000"/>
                <a:lumOff val="60000"/>
              </a:schemeClr>
            </a:solidFill>
          </a:ln>
        </p:spPr>
        <p:style>
          <a:lnRef idx="1">
            <a:schemeClr val="accent2"/>
          </a:lnRef>
          <a:fillRef idx="0">
            <a:schemeClr val="accent2"/>
          </a:fillRef>
          <a:effectRef idx="0">
            <a:schemeClr val="accent2"/>
          </a:effectRef>
          <a:fontRef idx="minor">
            <a:schemeClr val="tx1"/>
          </a:fontRef>
        </p:style>
      </p:cxnSp>
      <p:sp>
        <p:nvSpPr>
          <p:cNvPr id="9" name="TextBox 8">
            <a:extLst>
              <a:ext uri="{FF2B5EF4-FFF2-40B4-BE49-F238E27FC236}">
                <a16:creationId xmlns:a16="http://schemas.microsoft.com/office/drawing/2014/main" id="{2A9EDFBD-D931-48C0-BF89-2A9909DA9783}"/>
              </a:ext>
            </a:extLst>
          </p:cNvPr>
          <p:cNvSpPr txBox="1"/>
          <p:nvPr/>
        </p:nvSpPr>
        <p:spPr>
          <a:xfrm>
            <a:off x="9046345" y="5263154"/>
            <a:ext cx="967667" cy="369332"/>
          </a:xfrm>
          <a:prstGeom prst="rect">
            <a:avLst/>
          </a:prstGeom>
          <a:noFill/>
        </p:spPr>
        <p:txBody>
          <a:bodyPr wrap="square" rtlCol="0">
            <a:spAutoFit/>
          </a:bodyPr>
          <a:lstStyle/>
          <a:p>
            <a:r>
              <a:rPr lang="en-US" dirty="0">
                <a:solidFill>
                  <a:srgbClr val="00B050"/>
                </a:solidFill>
              </a:rPr>
              <a:t>Z</a:t>
            </a:r>
          </a:p>
        </p:txBody>
      </p:sp>
      <p:sp>
        <p:nvSpPr>
          <p:cNvPr id="10" name="TextBox 9">
            <a:extLst>
              <a:ext uri="{FF2B5EF4-FFF2-40B4-BE49-F238E27FC236}">
                <a16:creationId xmlns:a16="http://schemas.microsoft.com/office/drawing/2014/main" id="{BD6D7EF1-69AC-40B6-8596-1E4F2C9305E9}"/>
              </a:ext>
            </a:extLst>
          </p:cNvPr>
          <p:cNvSpPr txBox="1"/>
          <p:nvPr/>
        </p:nvSpPr>
        <p:spPr>
          <a:xfrm>
            <a:off x="10648469" y="4526308"/>
            <a:ext cx="967667" cy="369332"/>
          </a:xfrm>
          <a:prstGeom prst="rect">
            <a:avLst/>
          </a:prstGeom>
          <a:noFill/>
        </p:spPr>
        <p:txBody>
          <a:bodyPr wrap="square" rtlCol="0">
            <a:spAutoFit/>
          </a:bodyPr>
          <a:lstStyle/>
          <a:p>
            <a:r>
              <a:rPr lang="en-US" dirty="0"/>
              <a:t>X</a:t>
            </a:r>
          </a:p>
        </p:txBody>
      </p:sp>
    </p:spTree>
    <p:extLst>
      <p:ext uri="{BB962C8B-B14F-4D97-AF65-F5344CB8AC3E}">
        <p14:creationId xmlns:p14="http://schemas.microsoft.com/office/powerpoint/2010/main" val="20486407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Espace réservé du contenu 2">
                <a:extLst>
                  <a:ext uri="{FF2B5EF4-FFF2-40B4-BE49-F238E27FC236}">
                    <a16:creationId xmlns:a16="http://schemas.microsoft.com/office/drawing/2014/main" id="{01DCBFC3-D256-4E01-8389-46CB84869513}"/>
                  </a:ext>
                </a:extLst>
              </p:cNvPr>
              <p:cNvSpPr>
                <a:spLocks noGrp="1"/>
              </p:cNvSpPr>
              <p:nvPr>
                <p:ph idx="1"/>
              </p:nvPr>
            </p:nvSpPr>
            <p:spPr>
              <a:xfrm>
                <a:off x="549966" y="1904175"/>
                <a:ext cx="5977335" cy="4150000"/>
              </a:xfrm>
            </p:spPr>
            <p:txBody>
              <a:bodyPr>
                <a:normAutofit fontScale="92500" lnSpcReduction="10000"/>
              </a:bodyPr>
              <a:lstStyle/>
              <a:p>
                <a:pPr marL="36900" indent="0" algn="just">
                  <a:buNone/>
                </a:pPr>
                <a:r>
                  <a:rPr lang="en-IL" sz="3000" u="sng" dirty="0">
                    <a:latin typeface="Bahnschrift Light Condensed" panose="020B0502040204020203" pitchFamily="34" charset="0"/>
                  </a:rPr>
                  <a:t>The arm angle calculation:</a:t>
                </a:r>
              </a:p>
              <a:p>
                <a:pPr algn="just"/>
                <a:r>
                  <a:rPr lang="en-IL" sz="2400" dirty="0">
                    <a:latin typeface="Bahnschrift Light Condensed" panose="020B0502040204020203" pitchFamily="34" charset="0"/>
                  </a:rPr>
                  <a:t>Servo A angle calculation: </a:t>
                </a:r>
              </a:p>
              <a:p>
                <a:pPr marL="36900" indent="0" algn="just">
                  <a:buNone/>
                </a:pPr>
                <a:r>
                  <a:rPr lang="en-IL" sz="2400" b="1" dirty="0" err="1">
                    <a:solidFill>
                      <a:srgbClr val="FF0000"/>
                    </a:solidFill>
                    <a:latin typeface="Bahnschrift Light Condensed" panose="020B0502040204020203" pitchFamily="34" charset="0"/>
                  </a:rPr>
                  <a:t>distance_to_goal</a:t>
                </a:r>
                <a:r>
                  <a:rPr lang="en-IL" sz="2400" b="1" dirty="0">
                    <a:solidFill>
                      <a:srgbClr val="FF0000"/>
                    </a:solidFill>
                    <a:latin typeface="Bahnschrift Light Condensed" panose="020B0502040204020203" pitchFamily="34" charset="0"/>
                  </a:rPr>
                  <a:t> </a:t>
                </a:r>
                <a:r>
                  <a:rPr lang="en-IL" sz="2400" dirty="0">
                    <a:latin typeface="Bahnschrift Light Condensed" panose="020B0502040204020203" pitchFamily="34" charset="0"/>
                  </a:rPr>
                  <a:t>= </a:t>
                </a:r>
                <a14:m>
                  <m:oMath xmlns:m="http://schemas.openxmlformats.org/officeDocument/2006/math">
                    <m:rad>
                      <m:radPr>
                        <m:degHide m:val="on"/>
                        <m:ctrlPr>
                          <a:rPr lang="pt-BR" sz="2400" i="1" smtClean="0">
                            <a:latin typeface="Cambria Math" panose="02040503050406030204" pitchFamily="18" charset="0"/>
                          </a:rPr>
                        </m:ctrlPr>
                      </m:radPr>
                      <m:deg/>
                      <m:e>
                        <m:sSup>
                          <m:sSupPr>
                            <m:ctrlPr>
                              <a:rPr lang="pt-BR" sz="2400" i="1">
                                <a:latin typeface="Cambria Math" panose="02040503050406030204" pitchFamily="18" charset="0"/>
                              </a:rPr>
                            </m:ctrlPr>
                          </m:sSupPr>
                          <m:e>
                            <m:r>
                              <a:rPr lang="en-US" sz="2400" b="0" i="1" smtClean="0">
                                <a:latin typeface="Cambria Math" panose="02040503050406030204" pitchFamily="18" charset="0"/>
                              </a:rPr>
                              <m:t>𝑥</m:t>
                            </m:r>
                          </m:e>
                          <m:sup>
                            <m:r>
                              <a:rPr lang="pt-BR" sz="2400" i="1">
                                <a:latin typeface="Cambria Math" panose="02040503050406030204" pitchFamily="18" charset="0"/>
                              </a:rPr>
                              <m:t>2</m:t>
                            </m:r>
                          </m:sup>
                        </m:sSup>
                        <m:r>
                          <a:rPr lang="pt-BR" sz="2400" i="1">
                            <a:latin typeface="Cambria Math" panose="02040503050406030204" pitchFamily="18" charset="0"/>
                          </a:rPr>
                          <m:t>+</m:t>
                        </m:r>
                        <m:sSup>
                          <m:sSupPr>
                            <m:ctrlPr>
                              <a:rPr lang="pt-BR" sz="2400" i="1">
                                <a:latin typeface="Cambria Math" panose="02040503050406030204" pitchFamily="18" charset="0"/>
                              </a:rPr>
                            </m:ctrlPr>
                          </m:sSupPr>
                          <m:e>
                            <m:r>
                              <a:rPr lang="en-US" sz="2400" b="0" i="1" smtClean="0">
                                <a:latin typeface="Cambria Math" panose="02040503050406030204" pitchFamily="18" charset="0"/>
                              </a:rPr>
                              <m:t>𝑦</m:t>
                            </m:r>
                          </m:e>
                          <m:sup>
                            <m:r>
                              <a:rPr lang="pt-BR" sz="2400" i="1">
                                <a:latin typeface="Cambria Math" panose="02040503050406030204" pitchFamily="18" charset="0"/>
                              </a:rPr>
                              <m:t>2</m:t>
                            </m:r>
                          </m:sup>
                        </m:sSup>
                      </m:e>
                    </m:rad>
                  </m:oMath>
                </a14:m>
                <a:endParaRPr lang="en-IL" sz="2400" dirty="0">
                  <a:latin typeface="Bahnschrift Light Condensed" panose="020B0502040204020203" pitchFamily="34" charset="0"/>
                </a:endParaRPr>
              </a:p>
              <a:p>
                <a:pPr marL="36900" indent="0" algn="just">
                  <a:buNone/>
                </a:pPr>
                <a:r>
                  <a:rPr lang="en-IL" sz="2400" dirty="0" err="1">
                    <a:latin typeface="Bahnschrift Light Condensed" panose="020B0502040204020203" pitchFamily="34" charset="0"/>
                  </a:rPr>
                  <a:t>angle_a</a:t>
                </a:r>
                <a:r>
                  <a:rPr lang="en-IL" sz="2400" dirty="0">
                    <a:latin typeface="Bahnschrift Light Condensed" panose="020B0502040204020203" pitchFamily="34" charset="0"/>
                  </a:rPr>
                  <a:t> = </a:t>
                </a:r>
                <a:r>
                  <a:rPr lang="en-IL" sz="2400" dirty="0" err="1">
                    <a:latin typeface="Bahnschrift Light Condensed" panose="020B0502040204020203" pitchFamily="34" charset="0"/>
                  </a:rPr>
                  <a:t>arccos</a:t>
                </a:r>
                <a14:m>
                  <m:oMath xmlns:m="http://schemas.openxmlformats.org/officeDocument/2006/math">
                    <m:r>
                      <a:rPr lang="en-IL" sz="2400" b="0" i="0" smtClean="0">
                        <a:latin typeface="Cambria Math" panose="02040503050406030204" pitchFamily="18" charset="0"/>
                      </a:rPr>
                      <m:t>(</m:t>
                    </m:r>
                    <m:f>
                      <m:fPr>
                        <m:ctrlPr>
                          <a:rPr lang="en-IL" sz="2400" i="1" smtClean="0">
                            <a:latin typeface="Cambria Math" panose="02040503050406030204" pitchFamily="18" charset="0"/>
                          </a:rPr>
                        </m:ctrlPr>
                      </m:fPr>
                      <m:num>
                        <m:sSup>
                          <m:sSupPr>
                            <m:ctrlPr>
                              <a:rPr lang="en-IL" sz="2400" i="1">
                                <a:latin typeface="Cambria Math" panose="02040503050406030204" pitchFamily="18" charset="0"/>
                              </a:rPr>
                            </m:ctrlPr>
                          </m:sSupPr>
                          <m:e>
                            <m:sSup>
                              <m:sSupPr>
                                <m:ctrlPr>
                                  <a:rPr lang="en-IL" sz="2400" i="1">
                                    <a:latin typeface="Cambria Math" panose="02040503050406030204" pitchFamily="18" charset="0"/>
                                  </a:rPr>
                                </m:ctrlPr>
                              </m:sSupPr>
                              <m:e>
                                <m:r>
                                  <a:rPr lang="en-US" sz="2400" i="1">
                                    <a:solidFill>
                                      <a:srgbClr val="92D050"/>
                                    </a:solidFill>
                                    <a:latin typeface="Cambria Math" panose="02040503050406030204" pitchFamily="18" charset="0"/>
                                  </a:rPr>
                                  <m:t>148</m:t>
                                </m:r>
                              </m:e>
                              <m:sup>
                                <m:r>
                                  <a:rPr lang="en-US" sz="2400" i="1">
                                    <a:latin typeface="Cambria Math" panose="02040503050406030204" pitchFamily="18" charset="0"/>
                                  </a:rPr>
                                  <m:t>2</m:t>
                                </m:r>
                              </m:sup>
                            </m:sSup>
                            <m:r>
                              <m:rPr>
                                <m:nor/>
                              </m:rPr>
                              <a:rPr lang="en-US" sz="2400" b="1" i="0" smtClean="0">
                                <a:latin typeface="Cambria Math" panose="02040503050406030204" pitchFamily="18" charset="0"/>
                              </a:rPr>
                              <m:t> − </m:t>
                            </m:r>
                            <m:r>
                              <m:rPr>
                                <m:nor/>
                              </m:rPr>
                              <a:rPr lang="en-IL" sz="2400" b="1">
                                <a:solidFill>
                                  <a:srgbClr val="FF0000"/>
                                </a:solidFill>
                                <a:latin typeface="Bahnschrift Light Condensed" panose="020B0502040204020203" pitchFamily="34" charset="0"/>
                              </a:rPr>
                              <m:t>distance</m:t>
                            </m:r>
                            <m:r>
                              <m:rPr>
                                <m:nor/>
                              </m:rPr>
                              <a:rPr lang="en-IL" sz="2400" b="1">
                                <a:solidFill>
                                  <a:srgbClr val="FF0000"/>
                                </a:solidFill>
                                <a:latin typeface="Bahnschrift Light Condensed" panose="020B0502040204020203" pitchFamily="34" charset="0"/>
                              </a:rPr>
                              <m:t>_</m:t>
                            </m:r>
                            <m:r>
                              <m:rPr>
                                <m:nor/>
                              </m:rPr>
                              <a:rPr lang="en-IL" sz="2400" b="1">
                                <a:solidFill>
                                  <a:srgbClr val="FF0000"/>
                                </a:solidFill>
                                <a:latin typeface="Bahnschrift Light Condensed" panose="020B0502040204020203" pitchFamily="34" charset="0"/>
                              </a:rPr>
                              <m:t>to</m:t>
                            </m:r>
                            <m:r>
                              <m:rPr>
                                <m:nor/>
                              </m:rPr>
                              <a:rPr lang="en-IL" sz="2400" b="1">
                                <a:solidFill>
                                  <a:srgbClr val="FF0000"/>
                                </a:solidFill>
                                <a:latin typeface="Bahnschrift Light Condensed" panose="020B0502040204020203" pitchFamily="34" charset="0"/>
                              </a:rPr>
                              <m:t>_</m:t>
                            </m:r>
                            <m:r>
                              <m:rPr>
                                <m:nor/>
                              </m:rPr>
                              <a:rPr lang="en-IL" sz="2400" b="1">
                                <a:solidFill>
                                  <a:srgbClr val="FF0000"/>
                                </a:solidFill>
                                <a:latin typeface="Bahnschrift Light Condensed" panose="020B0502040204020203" pitchFamily="34" charset="0"/>
                              </a:rPr>
                              <m:t>goal</m:t>
                            </m:r>
                          </m:e>
                          <m:sup>
                            <m:r>
                              <a:rPr lang="en-US" sz="2400" i="1">
                                <a:latin typeface="Cambria Math" panose="02040503050406030204" pitchFamily="18" charset="0"/>
                              </a:rPr>
                              <m:t>2</m:t>
                            </m:r>
                          </m:sup>
                        </m:sSup>
                        <m:r>
                          <m:rPr>
                            <m:nor/>
                          </m:rPr>
                          <a:rPr lang="en-US" sz="2400" b="0" i="0" smtClean="0">
                            <a:latin typeface="Cambria Math" panose="02040503050406030204" pitchFamily="18" charset="0"/>
                          </a:rPr>
                          <m:t> </m:t>
                        </m:r>
                        <m:r>
                          <m:rPr>
                            <m:nor/>
                          </m:rPr>
                          <a:rPr lang="en-IL" sz="2400">
                            <a:latin typeface="Bahnschrift Light Condensed" panose="020B0502040204020203" pitchFamily="34" charset="0"/>
                          </a:rPr>
                          <m:t>− </m:t>
                        </m:r>
                        <m:sSup>
                          <m:sSupPr>
                            <m:ctrlPr>
                              <a:rPr lang="en-IL" sz="2400" i="1" smtClean="0">
                                <a:latin typeface="Cambria Math" panose="02040503050406030204" pitchFamily="18" charset="0"/>
                              </a:rPr>
                            </m:ctrlPr>
                          </m:sSupPr>
                          <m:e>
                            <m:r>
                              <a:rPr lang="en-US" sz="2400" i="1">
                                <a:solidFill>
                                  <a:srgbClr val="FFFF00"/>
                                </a:solidFill>
                                <a:latin typeface="Cambria Math" panose="02040503050406030204" pitchFamily="18" charset="0"/>
                              </a:rPr>
                              <m:t>135</m:t>
                            </m:r>
                          </m:e>
                          <m:sup>
                            <m:r>
                              <a:rPr lang="en-US" sz="2400" i="1">
                                <a:latin typeface="Cambria Math" panose="02040503050406030204" pitchFamily="18" charset="0"/>
                              </a:rPr>
                              <m:t>2</m:t>
                            </m:r>
                          </m:sup>
                        </m:sSup>
                      </m:num>
                      <m:den>
                        <m:r>
                          <a:rPr lang="en-IL" sz="2400" b="0" i="1" smtClean="0">
                            <a:latin typeface="Cambria Math" panose="02040503050406030204" pitchFamily="18" charset="0"/>
                          </a:rPr>
                          <m:t>−</m:t>
                        </m:r>
                        <m:r>
                          <m:rPr>
                            <m:nor/>
                          </m:rPr>
                          <a:rPr lang="en-IL" sz="2400" smtClean="0">
                            <a:latin typeface="Bahnschrift Light Condensed" panose="020B0502040204020203" pitchFamily="34" charset="0"/>
                          </a:rPr>
                          <m:t>2 ∗ </m:t>
                        </m:r>
                        <m:r>
                          <m:rPr>
                            <m:nor/>
                          </m:rPr>
                          <a:rPr lang="en-IL" sz="2400" b="1" smtClean="0">
                            <a:solidFill>
                              <a:srgbClr val="FFFF00"/>
                            </a:solidFill>
                            <a:latin typeface="Bahnschrift Light Condensed" panose="020B0502040204020203" pitchFamily="34" charset="0"/>
                          </a:rPr>
                          <m:t>135</m:t>
                        </m:r>
                        <m:r>
                          <m:rPr>
                            <m:nor/>
                          </m:rPr>
                          <a:rPr lang="en-IL" sz="2400" smtClean="0">
                            <a:latin typeface="Bahnschrift Light Condensed" panose="020B0502040204020203" pitchFamily="34" charset="0"/>
                          </a:rPr>
                          <m:t> ∗ </m:t>
                        </m:r>
                        <m:r>
                          <m:rPr>
                            <m:nor/>
                          </m:rPr>
                          <a:rPr lang="en-IL" sz="2400" b="1" smtClean="0">
                            <a:solidFill>
                              <a:srgbClr val="FF0000"/>
                            </a:solidFill>
                            <a:latin typeface="Bahnschrift Light Condensed" panose="020B0502040204020203" pitchFamily="34" charset="0"/>
                          </a:rPr>
                          <m:t>distance</m:t>
                        </m:r>
                        <m:r>
                          <m:rPr>
                            <m:nor/>
                          </m:rPr>
                          <a:rPr lang="en-IL" sz="2400" b="1" smtClean="0">
                            <a:solidFill>
                              <a:srgbClr val="FF0000"/>
                            </a:solidFill>
                            <a:latin typeface="Bahnschrift Light Condensed" panose="020B0502040204020203" pitchFamily="34" charset="0"/>
                          </a:rPr>
                          <m:t>_</m:t>
                        </m:r>
                        <m:r>
                          <m:rPr>
                            <m:nor/>
                          </m:rPr>
                          <a:rPr lang="en-IL" sz="2400" b="1" smtClean="0">
                            <a:solidFill>
                              <a:srgbClr val="FF0000"/>
                            </a:solidFill>
                            <a:latin typeface="Bahnschrift Light Condensed" panose="020B0502040204020203" pitchFamily="34" charset="0"/>
                          </a:rPr>
                          <m:t>to</m:t>
                        </m:r>
                        <m:r>
                          <m:rPr>
                            <m:nor/>
                          </m:rPr>
                          <a:rPr lang="en-IL" sz="2400" b="1" smtClean="0">
                            <a:solidFill>
                              <a:srgbClr val="FF0000"/>
                            </a:solidFill>
                            <a:latin typeface="Bahnschrift Light Condensed" panose="020B0502040204020203" pitchFamily="34" charset="0"/>
                          </a:rPr>
                          <m:t>_</m:t>
                        </m:r>
                        <m:r>
                          <m:rPr>
                            <m:nor/>
                          </m:rPr>
                          <a:rPr lang="en-IL" sz="2400" b="1" smtClean="0">
                            <a:solidFill>
                              <a:srgbClr val="FF0000"/>
                            </a:solidFill>
                            <a:latin typeface="Bahnschrift Light Condensed" panose="020B0502040204020203" pitchFamily="34" charset="0"/>
                          </a:rPr>
                          <m:t>goal</m:t>
                        </m:r>
                      </m:den>
                    </m:f>
                    <m:r>
                      <a:rPr lang="en-IL" sz="2400" b="0" i="0" smtClean="0">
                        <a:latin typeface="Cambria Math" panose="02040503050406030204" pitchFamily="18" charset="0"/>
                      </a:rPr>
                      <m:t>)</m:t>
                    </m:r>
                  </m:oMath>
                </a14:m>
                <a:endParaRPr lang="en-IL" sz="2400" dirty="0">
                  <a:latin typeface="Bahnschrift Light Condensed" panose="020B0502040204020203" pitchFamily="34" charset="0"/>
                </a:endParaRPr>
              </a:p>
              <a:p>
                <a:pPr marL="36900" indent="0" algn="just">
                  <a:buNone/>
                </a:pPr>
                <a:endParaRPr lang="en-IL" sz="2400" dirty="0">
                  <a:latin typeface="Bahnschrift Light Condensed" panose="020B0502040204020203" pitchFamily="34" charset="0"/>
                </a:endParaRPr>
              </a:p>
              <a:p>
                <a:pPr algn="just"/>
                <a:r>
                  <a:rPr lang="en-IL" sz="2400" dirty="0">
                    <a:latin typeface="Bahnschrift Light Condensed" panose="020B0502040204020203" pitchFamily="34" charset="0"/>
                  </a:rPr>
                  <a:t>Servo B angle calculation:</a:t>
                </a:r>
              </a:p>
              <a:p>
                <a:pPr marL="36900" indent="0">
                  <a:buNone/>
                </a:pPr>
                <a:r>
                  <a:rPr lang="en-IL" sz="2400" dirty="0" err="1">
                    <a:latin typeface="Bahnschrift Light Condensed" panose="020B0502040204020203" pitchFamily="34" charset="0"/>
                  </a:rPr>
                  <a:t>angle_b</a:t>
                </a:r>
                <a:r>
                  <a:rPr lang="en-US" sz="2400" dirty="0">
                    <a:latin typeface="Bahnschrift Light Condensed" panose="020B0502040204020203" pitchFamily="34" charset="0"/>
                  </a:rPr>
                  <a:t> =</a:t>
                </a:r>
                <a:r>
                  <a:rPr lang="en-IL" sz="2400" dirty="0">
                    <a:latin typeface="Bahnschrift Light Condensed" panose="020B0502040204020203" pitchFamily="34" charset="0"/>
                  </a:rPr>
                  <a:t> </a:t>
                </a:r>
                <a:r>
                  <a:rPr lang="en-IL" sz="2400" dirty="0" err="1">
                    <a:latin typeface="Bahnschrift Light Condensed" panose="020B0502040204020203" pitchFamily="34" charset="0"/>
                  </a:rPr>
                  <a:t>arccos</a:t>
                </a:r>
                <a14:m>
                  <m:oMath xmlns:m="http://schemas.openxmlformats.org/officeDocument/2006/math">
                    <m:r>
                      <a:rPr lang="en-IL" sz="2400" b="0" i="0" smtClean="0">
                        <a:latin typeface="Cambria Math" panose="02040503050406030204" pitchFamily="18" charset="0"/>
                      </a:rPr>
                      <m:t>(</m:t>
                    </m:r>
                    <m:f>
                      <m:fPr>
                        <m:ctrlPr>
                          <a:rPr lang="en-IL" sz="2400" i="1" smtClean="0">
                            <a:latin typeface="Cambria Math" panose="02040503050406030204" pitchFamily="18" charset="0"/>
                          </a:rPr>
                        </m:ctrlPr>
                      </m:fPr>
                      <m:num>
                        <m:sSup>
                          <m:sSupPr>
                            <m:ctrlPr>
                              <a:rPr lang="en-IL" sz="2400" i="1" smtClean="0">
                                <a:latin typeface="Cambria Math" panose="02040503050406030204" pitchFamily="18" charset="0"/>
                              </a:rPr>
                            </m:ctrlPr>
                          </m:sSupPr>
                          <m:e>
                            <m:r>
                              <m:rPr>
                                <m:nor/>
                              </m:rPr>
                              <a:rPr lang="en-IL" sz="2400" b="1">
                                <a:solidFill>
                                  <a:srgbClr val="FF0000"/>
                                </a:solidFill>
                                <a:latin typeface="Bahnschrift Light Condensed" panose="020B0502040204020203" pitchFamily="34" charset="0"/>
                              </a:rPr>
                              <m:t>distance</m:t>
                            </m:r>
                            <m:r>
                              <m:rPr>
                                <m:nor/>
                              </m:rPr>
                              <a:rPr lang="en-IL" sz="2400" b="1">
                                <a:solidFill>
                                  <a:srgbClr val="FF0000"/>
                                </a:solidFill>
                                <a:latin typeface="Bahnschrift Light Condensed" panose="020B0502040204020203" pitchFamily="34" charset="0"/>
                              </a:rPr>
                              <m:t>_</m:t>
                            </m:r>
                            <m:r>
                              <m:rPr>
                                <m:nor/>
                              </m:rPr>
                              <a:rPr lang="en-IL" sz="2400" b="1">
                                <a:solidFill>
                                  <a:srgbClr val="FF0000"/>
                                </a:solidFill>
                                <a:latin typeface="Bahnschrift Light Condensed" panose="020B0502040204020203" pitchFamily="34" charset="0"/>
                              </a:rPr>
                              <m:t>to</m:t>
                            </m:r>
                            <m:r>
                              <m:rPr>
                                <m:nor/>
                              </m:rPr>
                              <a:rPr lang="en-IL" sz="2400" b="1">
                                <a:solidFill>
                                  <a:srgbClr val="FF0000"/>
                                </a:solidFill>
                                <a:latin typeface="Bahnschrift Light Condensed" panose="020B0502040204020203" pitchFamily="34" charset="0"/>
                              </a:rPr>
                              <m:t>_</m:t>
                            </m:r>
                            <m:r>
                              <m:rPr>
                                <m:nor/>
                              </m:rPr>
                              <a:rPr lang="en-IL" sz="2400" b="1">
                                <a:solidFill>
                                  <a:srgbClr val="FF0000"/>
                                </a:solidFill>
                                <a:latin typeface="Bahnschrift Light Condensed" panose="020B0502040204020203" pitchFamily="34" charset="0"/>
                              </a:rPr>
                              <m:t>goal</m:t>
                            </m:r>
                          </m:e>
                          <m:sup>
                            <m:r>
                              <a:rPr lang="en-US" sz="2400" b="0" i="1" smtClean="0">
                                <a:latin typeface="Cambria Math" panose="02040503050406030204" pitchFamily="18" charset="0"/>
                              </a:rPr>
                              <m:t>2</m:t>
                            </m:r>
                          </m:sup>
                        </m:sSup>
                        <m:r>
                          <m:rPr>
                            <m:nor/>
                          </m:rPr>
                          <a:rPr lang="en-US" sz="2400" b="0" i="0" smtClean="0">
                            <a:latin typeface="Cambria Math" panose="02040503050406030204" pitchFamily="18" charset="0"/>
                          </a:rPr>
                          <m:t> </m:t>
                        </m:r>
                        <m:r>
                          <m:rPr>
                            <m:nor/>
                          </m:rPr>
                          <a:rPr lang="en-IL" sz="2400" smtClean="0">
                            <a:latin typeface="Bahnschrift Light Condensed" panose="020B0502040204020203" pitchFamily="34" charset="0"/>
                          </a:rPr>
                          <m:t>− </m:t>
                        </m:r>
                        <m:sSup>
                          <m:sSupPr>
                            <m:ctrlPr>
                              <a:rPr lang="en-IL" sz="2400" i="1" smtClean="0">
                                <a:latin typeface="Cambria Math" panose="02040503050406030204" pitchFamily="18" charset="0"/>
                              </a:rPr>
                            </m:ctrlPr>
                          </m:sSupPr>
                          <m:e>
                            <m:r>
                              <a:rPr lang="en-US" sz="2400" b="0" i="1" smtClean="0">
                                <a:solidFill>
                                  <a:srgbClr val="92D050"/>
                                </a:solidFill>
                                <a:latin typeface="Cambria Math" panose="02040503050406030204" pitchFamily="18" charset="0"/>
                              </a:rPr>
                              <m:t>148</m:t>
                            </m:r>
                          </m:e>
                          <m:sup>
                            <m:r>
                              <a:rPr lang="en-US" sz="2400" b="0" i="1" smtClean="0">
                                <a:latin typeface="Cambria Math" panose="02040503050406030204" pitchFamily="18" charset="0"/>
                              </a:rPr>
                              <m:t>2</m:t>
                            </m:r>
                          </m:sup>
                        </m:sSup>
                        <m:r>
                          <m:rPr>
                            <m:nor/>
                          </m:rPr>
                          <a:rPr lang="en-US" sz="2400" b="0" i="0" smtClean="0">
                            <a:latin typeface="Cambria Math" panose="02040503050406030204" pitchFamily="18" charset="0"/>
                          </a:rPr>
                          <m:t> </m:t>
                        </m:r>
                        <m:r>
                          <m:rPr>
                            <m:nor/>
                          </m:rPr>
                          <a:rPr lang="en-IL" sz="2400" smtClean="0">
                            <a:latin typeface="Bahnschrift Light Condensed" panose="020B0502040204020203" pitchFamily="34" charset="0"/>
                          </a:rPr>
                          <m:t>− </m:t>
                        </m:r>
                        <m:sSup>
                          <m:sSupPr>
                            <m:ctrlPr>
                              <a:rPr lang="en-IL" sz="2400" i="1" smtClean="0">
                                <a:latin typeface="Cambria Math" panose="02040503050406030204" pitchFamily="18" charset="0"/>
                              </a:rPr>
                            </m:ctrlPr>
                          </m:sSupPr>
                          <m:e>
                            <m:r>
                              <a:rPr lang="en-US" sz="2400" b="0" i="1" smtClean="0">
                                <a:solidFill>
                                  <a:srgbClr val="FFFF00"/>
                                </a:solidFill>
                                <a:latin typeface="Cambria Math" panose="02040503050406030204" pitchFamily="18" charset="0"/>
                              </a:rPr>
                              <m:t>135</m:t>
                            </m:r>
                          </m:e>
                          <m:sup>
                            <m:r>
                              <a:rPr lang="en-US" sz="2400" b="0" i="1" smtClean="0">
                                <a:latin typeface="Cambria Math" panose="02040503050406030204" pitchFamily="18" charset="0"/>
                              </a:rPr>
                              <m:t>2</m:t>
                            </m:r>
                          </m:sup>
                        </m:sSup>
                      </m:num>
                      <m:den>
                        <m:r>
                          <m:rPr>
                            <m:nor/>
                          </m:rPr>
                          <a:rPr lang="en-IL" sz="2400" smtClean="0">
                            <a:latin typeface="Bahnschrift Light Condensed" panose="020B0502040204020203" pitchFamily="34" charset="0"/>
                          </a:rPr>
                          <m:t>−2 ∗ </m:t>
                        </m:r>
                        <m:r>
                          <m:rPr>
                            <m:nor/>
                          </m:rPr>
                          <a:rPr lang="en-IL" sz="2400" b="1" smtClean="0">
                            <a:solidFill>
                              <a:srgbClr val="FFFF00"/>
                            </a:solidFill>
                            <a:latin typeface="Bahnschrift Light Condensed" panose="020B0502040204020203" pitchFamily="34" charset="0"/>
                          </a:rPr>
                          <m:t>135</m:t>
                        </m:r>
                        <m:r>
                          <m:rPr>
                            <m:nor/>
                          </m:rPr>
                          <a:rPr lang="en-IL" sz="2400" smtClean="0">
                            <a:latin typeface="Bahnschrift Light Condensed" panose="020B0502040204020203" pitchFamily="34" charset="0"/>
                          </a:rPr>
                          <m:t> ∗ </m:t>
                        </m:r>
                        <m:r>
                          <m:rPr>
                            <m:nor/>
                          </m:rPr>
                          <a:rPr lang="en-IL" sz="2400" b="1" smtClean="0">
                            <a:solidFill>
                              <a:srgbClr val="92D050"/>
                            </a:solidFill>
                            <a:latin typeface="Bahnschrift Light Condensed" panose="020B0502040204020203" pitchFamily="34" charset="0"/>
                          </a:rPr>
                          <m:t>148</m:t>
                        </m:r>
                      </m:den>
                    </m:f>
                    <m:r>
                      <a:rPr lang="en-IL" sz="2400" b="0" i="0" smtClean="0">
                        <a:latin typeface="Cambria Math" panose="02040503050406030204" pitchFamily="18" charset="0"/>
                      </a:rPr>
                      <m:t>)</m:t>
                    </m:r>
                  </m:oMath>
                </a14:m>
                <a:endParaRPr lang="en-IL" sz="2400" dirty="0">
                  <a:latin typeface="Bahnschrift Light Condensed" panose="020B0502040204020203" pitchFamily="34" charset="0"/>
                </a:endParaRPr>
              </a:p>
            </p:txBody>
          </p:sp>
        </mc:Choice>
        <mc:Fallback xmlns="">
          <p:sp>
            <p:nvSpPr>
              <p:cNvPr id="3" name="Espace réservé du contenu 2">
                <a:extLst>
                  <a:ext uri="{FF2B5EF4-FFF2-40B4-BE49-F238E27FC236}">
                    <a16:creationId xmlns:a16="http://schemas.microsoft.com/office/drawing/2014/main" id="{01DCBFC3-D256-4E01-8389-46CB84869513}"/>
                  </a:ext>
                </a:extLst>
              </p:cNvPr>
              <p:cNvSpPr>
                <a:spLocks noGrp="1" noRot="1" noChangeAspect="1" noMove="1" noResize="1" noEditPoints="1" noAdjustHandles="1" noChangeArrowheads="1" noChangeShapeType="1" noTextEdit="1"/>
              </p:cNvSpPr>
              <p:nvPr>
                <p:ph idx="1"/>
              </p:nvPr>
            </p:nvSpPr>
            <p:spPr>
              <a:xfrm>
                <a:off x="549966" y="1904175"/>
                <a:ext cx="5977335" cy="4150000"/>
              </a:xfrm>
              <a:blipFill>
                <a:blip r:embed="rId2"/>
                <a:stretch>
                  <a:fillRect/>
                </a:stretch>
              </a:blipFill>
            </p:spPr>
            <p:txBody>
              <a:bodyPr/>
              <a:lstStyle/>
              <a:p>
                <a:r>
                  <a:rPr lang="fr-FR">
                    <a:noFill/>
                  </a:rPr>
                  <a:t> </a:t>
                </a:r>
              </a:p>
            </p:txBody>
          </p:sp>
        </mc:Fallback>
      </mc:AlternateContent>
      <p:sp>
        <p:nvSpPr>
          <p:cNvPr id="6" name="Titre 1">
            <a:extLst>
              <a:ext uri="{FF2B5EF4-FFF2-40B4-BE49-F238E27FC236}">
                <a16:creationId xmlns:a16="http://schemas.microsoft.com/office/drawing/2014/main" id="{CE92778F-3B7E-4238-93B2-45C4C2692602}"/>
              </a:ext>
            </a:extLst>
          </p:cNvPr>
          <p:cNvSpPr txBox="1">
            <a:spLocks/>
          </p:cNvSpPr>
          <p:nvPr/>
        </p:nvSpPr>
        <p:spPr>
          <a:xfrm>
            <a:off x="549966" y="452646"/>
            <a:ext cx="11066170" cy="1466850"/>
          </a:xfrm>
          <a:prstGeom prst="rect">
            <a:avLst/>
          </a:prstGeom>
          <a:effectLst>
            <a:outerShdw blurRad="25400" dir="17880000">
              <a:srgbClr val="000000">
                <a:alpha val="46000"/>
              </a:srgbClr>
            </a:outerShdw>
          </a:effectLst>
        </p:spPr>
        <p:txBody>
          <a:bodyPr vert="horz" lIns="91440" tIns="45720" rIns="91440" bIns="45720" rtlCol="0" anchor="ctr">
            <a:normAutofit/>
          </a:bodyPr>
          <a:lstStyle>
            <a:lvl1pPr algn="ctr" defTabSz="457200" rtl="0" eaLnBrk="1" latinLnBrk="0" hangingPunct="1">
              <a:lnSpc>
                <a:spcPct val="90000"/>
              </a:lnSpc>
              <a:spcBef>
                <a:spcPct val="0"/>
              </a:spcBef>
              <a:buNone/>
              <a:defRPr sz="3900" i="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fr-FR" sz="4400" dirty="0">
                <a:latin typeface="Agency FB" panose="020B0503020202020204" pitchFamily="34" charset="0"/>
              </a:rPr>
              <a:t>3</a:t>
            </a:r>
            <a:r>
              <a:rPr lang="en-IL" sz="4400" dirty="0">
                <a:latin typeface="Agency FB" panose="020B0503020202020204" pitchFamily="34" charset="0"/>
              </a:rPr>
              <a:t>) </a:t>
            </a:r>
            <a:r>
              <a:rPr lang="fr-FR" sz="4400" dirty="0">
                <a:latin typeface="Bahnschrift Light Condensed" panose="020B0502040204020203" pitchFamily="34" charset="0"/>
              </a:rPr>
              <a:t>RealSense coordinates to Robotic arm movement</a:t>
            </a:r>
            <a:endParaRPr lang="en-IL" sz="4400" dirty="0">
              <a:latin typeface="Agency FB" panose="020B0503020202020204" pitchFamily="34" charset="0"/>
            </a:endParaRPr>
          </a:p>
          <a:p>
            <a:pPr algn="l"/>
            <a:r>
              <a:rPr lang="en-IL" sz="3200" dirty="0">
                <a:latin typeface="Agency FB" panose="020B0503020202020204" pitchFamily="34" charset="0"/>
              </a:rPr>
              <a:t>b)</a:t>
            </a:r>
            <a:r>
              <a:rPr lang="en-IL" sz="3200" dirty="0">
                <a:latin typeface="Bahnschrift Light Condensed" panose="020B0502040204020203" pitchFamily="34" charset="0"/>
              </a:rPr>
              <a:t> Calculate arm angles with coordinates</a:t>
            </a:r>
          </a:p>
        </p:txBody>
      </p:sp>
      <p:pic>
        <p:nvPicPr>
          <p:cNvPr id="2" name="Image 1">
            <a:extLst>
              <a:ext uri="{FF2B5EF4-FFF2-40B4-BE49-F238E27FC236}">
                <a16:creationId xmlns:a16="http://schemas.microsoft.com/office/drawing/2014/main" id="{99FBC66D-A017-4A6B-BB69-7C14DD5FA0C7}"/>
              </a:ext>
            </a:extLst>
          </p:cNvPr>
          <p:cNvPicPr>
            <a:picLocks noChangeAspect="1"/>
          </p:cNvPicPr>
          <p:nvPr/>
        </p:nvPicPr>
        <p:blipFill rotWithShape="1">
          <a:blip r:embed="rId3"/>
          <a:srcRect l="4453" t="36" b="-1"/>
          <a:stretch/>
        </p:blipFill>
        <p:spPr>
          <a:xfrm>
            <a:off x="6394781" y="2093843"/>
            <a:ext cx="5664699" cy="3787326"/>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p:spPr>
      </p:pic>
      <p:cxnSp>
        <p:nvCxnSpPr>
          <p:cNvPr id="5" name="Straight Connector 4">
            <a:extLst>
              <a:ext uri="{FF2B5EF4-FFF2-40B4-BE49-F238E27FC236}">
                <a16:creationId xmlns:a16="http://schemas.microsoft.com/office/drawing/2014/main" id="{E2CB9B29-0074-4908-A593-02FD5F35C7D1}"/>
              </a:ext>
            </a:extLst>
          </p:cNvPr>
          <p:cNvCxnSpPr/>
          <p:nvPr/>
        </p:nvCxnSpPr>
        <p:spPr>
          <a:xfrm>
            <a:off x="10235953" y="4607511"/>
            <a:ext cx="497150" cy="0"/>
          </a:xfrm>
          <a:prstGeom prst="line">
            <a:avLst/>
          </a:prstGeom>
          <a:ln w="38100">
            <a:solidFill>
              <a:schemeClr val="accent6">
                <a:lumMod val="75000"/>
              </a:schemeClr>
            </a:solidFill>
          </a:ln>
        </p:spPr>
        <p:style>
          <a:lnRef idx="1">
            <a:schemeClr val="accent6"/>
          </a:lnRef>
          <a:fillRef idx="0">
            <a:schemeClr val="accent6"/>
          </a:fillRef>
          <a:effectRef idx="0">
            <a:schemeClr val="accent6"/>
          </a:effectRef>
          <a:fontRef idx="minor">
            <a:schemeClr val="tx1"/>
          </a:fontRef>
        </p:style>
      </p:cxnSp>
      <p:sp>
        <p:nvSpPr>
          <p:cNvPr id="7" name="TextBox 6">
            <a:extLst>
              <a:ext uri="{FF2B5EF4-FFF2-40B4-BE49-F238E27FC236}">
                <a16:creationId xmlns:a16="http://schemas.microsoft.com/office/drawing/2014/main" id="{1707F5BC-8EA1-401E-9A85-FFE784176686}"/>
              </a:ext>
            </a:extLst>
          </p:cNvPr>
          <p:cNvSpPr txBox="1"/>
          <p:nvPr/>
        </p:nvSpPr>
        <p:spPr>
          <a:xfrm>
            <a:off x="10191564" y="4622994"/>
            <a:ext cx="656948" cy="369332"/>
          </a:xfrm>
          <a:prstGeom prst="rect">
            <a:avLst/>
          </a:prstGeom>
          <a:noFill/>
        </p:spPr>
        <p:txBody>
          <a:bodyPr wrap="square" rtlCol="0">
            <a:spAutoFit/>
          </a:bodyPr>
          <a:lstStyle/>
          <a:p>
            <a:r>
              <a:rPr lang="en-US" dirty="0">
                <a:solidFill>
                  <a:schemeClr val="accent6">
                    <a:lumMod val="75000"/>
                  </a:schemeClr>
                </a:solidFill>
              </a:rPr>
              <a:t>4cm</a:t>
            </a:r>
          </a:p>
        </p:txBody>
      </p:sp>
      <p:sp>
        <p:nvSpPr>
          <p:cNvPr id="8" name="TextBox 7">
            <a:extLst>
              <a:ext uri="{FF2B5EF4-FFF2-40B4-BE49-F238E27FC236}">
                <a16:creationId xmlns:a16="http://schemas.microsoft.com/office/drawing/2014/main" id="{D40EAD9D-40D7-4B04-9FCA-5DC5F22A4D86}"/>
              </a:ext>
            </a:extLst>
          </p:cNvPr>
          <p:cNvSpPr txBox="1"/>
          <p:nvPr/>
        </p:nvSpPr>
        <p:spPr>
          <a:xfrm>
            <a:off x="6457668" y="6010907"/>
            <a:ext cx="5557422" cy="646331"/>
          </a:xfrm>
          <a:prstGeom prst="rect">
            <a:avLst/>
          </a:prstGeom>
          <a:noFill/>
          <a:ln>
            <a:solidFill>
              <a:schemeClr val="tx1"/>
            </a:solidFill>
          </a:ln>
        </p:spPr>
        <p:txBody>
          <a:bodyPr wrap="square" rtlCol="0">
            <a:spAutoFit/>
          </a:bodyPr>
          <a:lstStyle/>
          <a:p>
            <a:r>
              <a:rPr lang="en-US" dirty="0"/>
              <a:t>Removing 4cm from z since gripper is always parallel to </a:t>
            </a:r>
            <a:r>
              <a:rPr lang="en-US" dirty="0" err="1"/>
              <a:t>x,z</a:t>
            </a:r>
            <a:r>
              <a:rPr lang="en-US" dirty="0"/>
              <a:t> plane</a:t>
            </a:r>
          </a:p>
        </p:txBody>
      </p:sp>
      <p:cxnSp>
        <p:nvCxnSpPr>
          <p:cNvPr id="10" name="Straight Arrow Connector 9">
            <a:extLst>
              <a:ext uri="{FF2B5EF4-FFF2-40B4-BE49-F238E27FC236}">
                <a16:creationId xmlns:a16="http://schemas.microsoft.com/office/drawing/2014/main" id="{F0BDBED9-FB62-47BE-A316-D4256E6F562E}"/>
              </a:ext>
            </a:extLst>
          </p:cNvPr>
          <p:cNvCxnSpPr>
            <a:cxnSpLocks/>
          </p:cNvCxnSpPr>
          <p:nvPr/>
        </p:nvCxnSpPr>
        <p:spPr>
          <a:xfrm flipV="1">
            <a:off x="9765437" y="4909351"/>
            <a:ext cx="701338" cy="11015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53425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01DCBFC3-D256-4E01-8389-46CB84869513}"/>
              </a:ext>
            </a:extLst>
          </p:cNvPr>
          <p:cNvSpPr>
            <a:spLocks noGrp="1"/>
          </p:cNvSpPr>
          <p:nvPr>
            <p:ph idx="1"/>
          </p:nvPr>
        </p:nvSpPr>
        <p:spPr>
          <a:xfrm>
            <a:off x="193033" y="4523548"/>
            <a:ext cx="11805934" cy="4668904"/>
          </a:xfrm>
        </p:spPr>
        <p:txBody>
          <a:bodyPr>
            <a:normAutofit/>
          </a:bodyPr>
          <a:lstStyle/>
          <a:p>
            <a:pPr marL="36900" indent="0">
              <a:buNone/>
            </a:pPr>
            <a:r>
              <a:rPr lang="en-US" sz="2800" u="sng" dirty="0">
                <a:latin typeface="Bahnschrift Light Condensed" panose="020B0502040204020203" pitchFamily="34" charset="0"/>
              </a:rPr>
              <a:t>The base angle calibration: </a:t>
            </a:r>
          </a:p>
          <a:p>
            <a:pPr algn="just"/>
            <a:r>
              <a:rPr lang="en-US" sz="2400" dirty="0">
                <a:latin typeface="Bahnschrift Light Condensed" panose="020B0502040204020203" pitchFamily="34" charset="0"/>
              </a:rPr>
              <a:t>Adjust the (0,0,0) coordinates from the RealSense camera to the robotic arm base: x -= 0.02, y += 0.04 , z += 0.06</a:t>
            </a:r>
          </a:p>
          <a:p>
            <a:pPr algn="just"/>
            <a:r>
              <a:rPr lang="en-US" sz="2400" dirty="0">
                <a:latin typeface="Bahnschrift Light Condensed" panose="020B0502040204020203" pitchFamily="34" charset="0"/>
              </a:rPr>
              <a:t>Calculate the Base angle rotation using the ratio between the number of teeth of the 2 gears in Efraim’s base: Angle factor = 2</a:t>
            </a:r>
          </a:p>
          <a:p>
            <a:pPr algn="just"/>
            <a:endParaRPr lang="en-US" sz="2400" dirty="0">
              <a:latin typeface="Bahnschrift Light Condensed" panose="020B0502040204020203" pitchFamily="34" charset="0"/>
            </a:endParaRPr>
          </a:p>
        </p:txBody>
      </p:sp>
      <p:sp>
        <p:nvSpPr>
          <p:cNvPr id="6" name="Titre 1">
            <a:extLst>
              <a:ext uri="{FF2B5EF4-FFF2-40B4-BE49-F238E27FC236}">
                <a16:creationId xmlns:a16="http://schemas.microsoft.com/office/drawing/2014/main" id="{CE92778F-3B7E-4238-93B2-45C4C2692602}"/>
              </a:ext>
            </a:extLst>
          </p:cNvPr>
          <p:cNvSpPr txBox="1">
            <a:spLocks/>
          </p:cNvSpPr>
          <p:nvPr/>
        </p:nvSpPr>
        <p:spPr>
          <a:xfrm>
            <a:off x="549966" y="452646"/>
            <a:ext cx="11066170" cy="1466850"/>
          </a:xfrm>
          <a:prstGeom prst="rect">
            <a:avLst/>
          </a:prstGeom>
          <a:effectLst>
            <a:outerShdw blurRad="25400" dir="17880000">
              <a:srgbClr val="000000">
                <a:alpha val="46000"/>
              </a:srgbClr>
            </a:outerShdw>
          </a:effectLst>
        </p:spPr>
        <p:txBody>
          <a:bodyPr vert="horz" lIns="91440" tIns="45720" rIns="91440" bIns="45720" rtlCol="0" anchor="ctr">
            <a:normAutofit/>
          </a:bodyPr>
          <a:lstStyle>
            <a:lvl1pPr algn="ctr" defTabSz="457200" rtl="0" eaLnBrk="1" latinLnBrk="0" hangingPunct="1">
              <a:lnSpc>
                <a:spcPct val="90000"/>
              </a:lnSpc>
              <a:spcBef>
                <a:spcPct val="0"/>
              </a:spcBef>
              <a:buNone/>
              <a:defRPr sz="3900" i="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fr-FR" sz="4400" dirty="0">
                <a:latin typeface="Agency FB" panose="020B0503020202020204" pitchFamily="34" charset="0"/>
              </a:rPr>
              <a:t>4) </a:t>
            </a:r>
            <a:r>
              <a:rPr lang="en-US" sz="4400" dirty="0">
                <a:latin typeface="Agency FB" panose="020B0503020202020204" pitchFamily="34" charset="0"/>
              </a:rPr>
              <a:t>Robotic arm calibration to the RealSense Camera</a:t>
            </a:r>
          </a:p>
          <a:p>
            <a:pPr algn="l"/>
            <a:r>
              <a:rPr lang="en-US" sz="3200" dirty="0">
                <a:latin typeface="Agency FB" panose="020B0503020202020204" pitchFamily="34" charset="0"/>
              </a:rPr>
              <a:t>a)</a:t>
            </a:r>
            <a:r>
              <a:rPr lang="fr-FR" sz="3200" dirty="0">
                <a:latin typeface="Bahnschrift Light Condensed" panose="020B0502040204020203" pitchFamily="34" charset="0"/>
              </a:rPr>
              <a:t> Calibrate arm to servos angles</a:t>
            </a:r>
          </a:p>
        </p:txBody>
      </p:sp>
      <p:pic>
        <p:nvPicPr>
          <p:cNvPr id="5" name="Image 6">
            <a:extLst>
              <a:ext uri="{FF2B5EF4-FFF2-40B4-BE49-F238E27FC236}">
                <a16:creationId xmlns:a16="http://schemas.microsoft.com/office/drawing/2014/main" id="{7920FC23-9387-4457-BF02-F76EE4F11CC8}"/>
              </a:ext>
            </a:extLst>
          </p:cNvPr>
          <p:cNvPicPr>
            <a:picLocks noChangeAspect="1"/>
          </p:cNvPicPr>
          <p:nvPr/>
        </p:nvPicPr>
        <p:blipFill>
          <a:blip r:embed="rId2"/>
          <a:stretch>
            <a:fillRect/>
          </a:stretch>
        </p:blipFill>
        <p:spPr>
          <a:xfrm>
            <a:off x="4920072" y="1819482"/>
            <a:ext cx="6909738" cy="3048414"/>
          </a:xfrm>
          <a:prstGeom prst="rect">
            <a:avLst/>
          </a:prstGeom>
        </p:spPr>
      </p:pic>
      <p:pic>
        <p:nvPicPr>
          <p:cNvPr id="4" name="Picture 3" descr="A picture containing indoor, table, desk, computer&#10;&#10;Description automatically generated">
            <a:extLst>
              <a:ext uri="{FF2B5EF4-FFF2-40B4-BE49-F238E27FC236}">
                <a16:creationId xmlns:a16="http://schemas.microsoft.com/office/drawing/2014/main" id="{06FB2F20-FA92-4468-BBF0-868001357E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8923" y="1919496"/>
            <a:ext cx="3304906" cy="2427217"/>
          </a:xfrm>
          <a:prstGeom prst="rect">
            <a:avLst/>
          </a:prstGeom>
        </p:spPr>
      </p:pic>
      <p:cxnSp>
        <p:nvCxnSpPr>
          <p:cNvPr id="9" name="Straight Arrow Connector 8">
            <a:extLst>
              <a:ext uri="{FF2B5EF4-FFF2-40B4-BE49-F238E27FC236}">
                <a16:creationId xmlns:a16="http://schemas.microsoft.com/office/drawing/2014/main" id="{943B94B6-02E7-4D1A-8DDD-8E3CC1927FF9}"/>
              </a:ext>
            </a:extLst>
          </p:cNvPr>
          <p:cNvCxnSpPr>
            <a:cxnSpLocks/>
          </p:cNvCxnSpPr>
          <p:nvPr/>
        </p:nvCxnSpPr>
        <p:spPr>
          <a:xfrm flipV="1">
            <a:off x="2556769" y="2583181"/>
            <a:ext cx="114607" cy="524003"/>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035139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01DCBFC3-D256-4E01-8389-46CB84869513}"/>
              </a:ext>
            </a:extLst>
          </p:cNvPr>
          <p:cNvSpPr>
            <a:spLocks noGrp="1"/>
          </p:cNvSpPr>
          <p:nvPr>
            <p:ph idx="1"/>
          </p:nvPr>
        </p:nvSpPr>
        <p:spPr>
          <a:xfrm>
            <a:off x="549966" y="1919496"/>
            <a:ext cx="10581860" cy="4668904"/>
          </a:xfrm>
        </p:spPr>
        <p:txBody>
          <a:bodyPr>
            <a:normAutofit/>
          </a:bodyPr>
          <a:lstStyle/>
          <a:p>
            <a:pPr marL="36900" indent="0">
              <a:buNone/>
            </a:pPr>
            <a:r>
              <a:rPr lang="en-US" sz="3000" dirty="0">
                <a:latin typeface="Bahnschrift Light Condensed" panose="020B0502040204020203" pitchFamily="34" charset="0"/>
              </a:rPr>
              <a:t>The servo angle calibration was done at all 90 degrees</a:t>
            </a:r>
          </a:p>
          <a:p>
            <a:pPr marL="36900" indent="0" algn="just">
              <a:buNone/>
            </a:pPr>
            <a:endParaRPr lang="en-US" sz="2400" dirty="0">
              <a:latin typeface="Bahnschrift Light Condensed" panose="020B0502040204020203" pitchFamily="34" charset="0"/>
            </a:endParaRPr>
          </a:p>
        </p:txBody>
      </p:sp>
      <p:sp>
        <p:nvSpPr>
          <p:cNvPr id="6" name="Titre 1">
            <a:extLst>
              <a:ext uri="{FF2B5EF4-FFF2-40B4-BE49-F238E27FC236}">
                <a16:creationId xmlns:a16="http://schemas.microsoft.com/office/drawing/2014/main" id="{CE92778F-3B7E-4238-93B2-45C4C2692602}"/>
              </a:ext>
            </a:extLst>
          </p:cNvPr>
          <p:cNvSpPr txBox="1">
            <a:spLocks/>
          </p:cNvSpPr>
          <p:nvPr/>
        </p:nvSpPr>
        <p:spPr>
          <a:xfrm>
            <a:off x="549966" y="452646"/>
            <a:ext cx="11066170" cy="1466850"/>
          </a:xfrm>
          <a:prstGeom prst="rect">
            <a:avLst/>
          </a:prstGeom>
          <a:effectLst>
            <a:outerShdw blurRad="25400" dir="17880000">
              <a:srgbClr val="000000">
                <a:alpha val="46000"/>
              </a:srgbClr>
            </a:outerShdw>
          </a:effectLst>
        </p:spPr>
        <p:txBody>
          <a:bodyPr vert="horz" lIns="91440" tIns="45720" rIns="91440" bIns="45720" rtlCol="0" anchor="ctr">
            <a:normAutofit/>
          </a:bodyPr>
          <a:lstStyle>
            <a:lvl1pPr algn="ctr" defTabSz="457200" rtl="0" eaLnBrk="1" latinLnBrk="0" hangingPunct="1">
              <a:lnSpc>
                <a:spcPct val="90000"/>
              </a:lnSpc>
              <a:spcBef>
                <a:spcPct val="0"/>
              </a:spcBef>
              <a:buNone/>
              <a:defRPr sz="3900" i="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fr-FR" sz="4400" dirty="0">
                <a:latin typeface="Agency FB" panose="020B0503020202020204" pitchFamily="34" charset="0"/>
              </a:rPr>
              <a:t>4) </a:t>
            </a:r>
            <a:r>
              <a:rPr lang="en-US" sz="4400" dirty="0">
                <a:latin typeface="Agency FB" panose="020B0503020202020204" pitchFamily="34" charset="0"/>
              </a:rPr>
              <a:t>Robotic arm calibration to the RealSense Camera</a:t>
            </a:r>
          </a:p>
          <a:p>
            <a:pPr algn="l"/>
            <a:r>
              <a:rPr lang="en-US" sz="3200" dirty="0">
                <a:latin typeface="Agency FB" panose="020B0503020202020204" pitchFamily="34" charset="0"/>
              </a:rPr>
              <a:t>a)</a:t>
            </a:r>
            <a:r>
              <a:rPr lang="fr-FR" sz="3200" dirty="0">
                <a:latin typeface="Bahnschrift Light Condensed" panose="020B0502040204020203" pitchFamily="34" charset="0"/>
              </a:rPr>
              <a:t> Calibrate arm to servos angles</a:t>
            </a:r>
          </a:p>
        </p:txBody>
      </p:sp>
      <p:pic>
        <p:nvPicPr>
          <p:cNvPr id="4" name="Picture 3" descr="A large red chair in a room&#10;&#10;Description automatically generated">
            <a:extLst>
              <a:ext uri="{FF2B5EF4-FFF2-40B4-BE49-F238E27FC236}">
                <a16:creationId xmlns:a16="http://schemas.microsoft.com/office/drawing/2014/main" id="{B007E6B4-107D-45D9-B8AE-2DBA056B8FDF}"/>
              </a:ext>
            </a:extLst>
          </p:cNvPr>
          <p:cNvPicPr>
            <a:picLocks noChangeAspect="1"/>
          </p:cNvPicPr>
          <p:nvPr/>
        </p:nvPicPr>
        <p:blipFill rotWithShape="1">
          <a:blip r:embed="rId2">
            <a:extLst>
              <a:ext uri="{28A0092B-C50C-407E-A947-70E740481C1C}">
                <a14:useLocalDpi xmlns:a14="http://schemas.microsoft.com/office/drawing/2010/main" val="0"/>
              </a:ext>
            </a:extLst>
          </a:blip>
          <a:srcRect l="4202" r="8154" b="3601"/>
          <a:stretch/>
        </p:blipFill>
        <p:spPr>
          <a:xfrm>
            <a:off x="3662617" y="2718693"/>
            <a:ext cx="4469142" cy="3686661"/>
          </a:xfrm>
          <a:prstGeom prst="rect">
            <a:avLst/>
          </a:prstGeom>
        </p:spPr>
      </p:pic>
    </p:spTree>
    <p:extLst>
      <p:ext uri="{BB962C8B-B14F-4D97-AF65-F5344CB8AC3E}">
        <p14:creationId xmlns:p14="http://schemas.microsoft.com/office/powerpoint/2010/main" val="33430818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01DCBFC3-D256-4E01-8389-46CB84869513}"/>
              </a:ext>
            </a:extLst>
          </p:cNvPr>
          <p:cNvSpPr>
            <a:spLocks noGrp="1"/>
          </p:cNvSpPr>
          <p:nvPr>
            <p:ph idx="1"/>
          </p:nvPr>
        </p:nvSpPr>
        <p:spPr>
          <a:xfrm>
            <a:off x="342900" y="1745151"/>
            <a:ext cx="11490960" cy="4668904"/>
          </a:xfrm>
        </p:spPr>
        <p:txBody>
          <a:bodyPr>
            <a:normAutofit/>
          </a:bodyPr>
          <a:lstStyle/>
          <a:p>
            <a:pPr marL="36900" indent="0" algn="just">
              <a:buNone/>
            </a:pPr>
            <a:r>
              <a:rPr lang="en-US" sz="3000" u="sng" dirty="0">
                <a:latin typeface="Bahnschrift Light Condensed" panose="020B0502040204020203" pitchFamily="34" charset="0"/>
              </a:rPr>
              <a:t>Arm movement limitation </a:t>
            </a:r>
          </a:p>
          <a:p>
            <a:pPr marL="36900" indent="0" algn="just">
              <a:buNone/>
            </a:pPr>
            <a:r>
              <a:rPr lang="en-US" sz="2600" dirty="0">
                <a:latin typeface="Bahnschrift Light Condensed" panose="020B0502040204020203" pitchFamily="34" charset="0"/>
              </a:rPr>
              <a:t>base angle = 25 – 165 | red arm =  55 – 140 | white arm = 55 - 145</a:t>
            </a:r>
          </a:p>
          <a:p>
            <a:pPr marL="36900" indent="0" algn="just">
              <a:buNone/>
            </a:pPr>
            <a:r>
              <a:rPr lang="en-US" sz="3000" u="sng" dirty="0">
                <a:latin typeface="Bahnschrift Light Condensed" panose="020B0502040204020203" pitchFamily="34" charset="0"/>
              </a:rPr>
              <a:t>RealSense camera limitation</a:t>
            </a:r>
          </a:p>
          <a:p>
            <a:pPr marL="36900" indent="0" algn="just">
              <a:buNone/>
            </a:pPr>
            <a:r>
              <a:rPr lang="en-US" sz="2600" dirty="0">
                <a:latin typeface="Bahnschrift Light Condensed" panose="020B0502040204020203" pitchFamily="34" charset="0"/>
              </a:rPr>
              <a:t>The RealSense camera can only calculate the depth of objects from 15cm away and the arm can only reach as far as 19 cm   </a:t>
            </a:r>
            <a:r>
              <a:rPr lang="en-US" sz="2600" dirty="0">
                <a:latin typeface="Bahnschrift Light Condensed" panose="020B0502040204020203" pitchFamily="34" charset="0"/>
                <a:sym typeface="Wingdings" panose="05000000000000000000" pitchFamily="2" charset="2"/>
              </a:rPr>
              <a:t></a:t>
            </a:r>
            <a:r>
              <a:rPr lang="en-US" sz="2600" dirty="0">
                <a:latin typeface="Bahnschrift Light Condensed" panose="020B0502040204020203" pitchFamily="34" charset="0"/>
              </a:rPr>
              <a:t>  </a:t>
            </a:r>
            <a:r>
              <a:rPr lang="en-US" sz="2600" b="1" dirty="0">
                <a:latin typeface="Bahnschrift Light Condensed" panose="020B0502040204020203" pitchFamily="34" charset="0"/>
              </a:rPr>
              <a:t>Efraim has only 4 cm of operational area</a:t>
            </a:r>
          </a:p>
        </p:txBody>
      </p:sp>
      <p:sp>
        <p:nvSpPr>
          <p:cNvPr id="6" name="Titre 1">
            <a:extLst>
              <a:ext uri="{FF2B5EF4-FFF2-40B4-BE49-F238E27FC236}">
                <a16:creationId xmlns:a16="http://schemas.microsoft.com/office/drawing/2014/main" id="{CE92778F-3B7E-4238-93B2-45C4C2692602}"/>
              </a:ext>
            </a:extLst>
          </p:cNvPr>
          <p:cNvSpPr txBox="1">
            <a:spLocks/>
          </p:cNvSpPr>
          <p:nvPr/>
        </p:nvSpPr>
        <p:spPr>
          <a:xfrm>
            <a:off x="549966" y="452646"/>
            <a:ext cx="11066170" cy="1466850"/>
          </a:xfrm>
          <a:prstGeom prst="rect">
            <a:avLst/>
          </a:prstGeom>
          <a:effectLst>
            <a:outerShdw blurRad="25400" dir="17880000">
              <a:srgbClr val="000000">
                <a:alpha val="46000"/>
              </a:srgbClr>
            </a:outerShdw>
          </a:effectLst>
        </p:spPr>
        <p:txBody>
          <a:bodyPr vert="horz" lIns="91440" tIns="45720" rIns="91440" bIns="45720" rtlCol="0" anchor="ctr">
            <a:normAutofit/>
          </a:bodyPr>
          <a:lstStyle>
            <a:lvl1pPr algn="ctr" defTabSz="457200" rtl="0" eaLnBrk="1" latinLnBrk="0" hangingPunct="1">
              <a:lnSpc>
                <a:spcPct val="90000"/>
              </a:lnSpc>
              <a:spcBef>
                <a:spcPct val="0"/>
              </a:spcBef>
              <a:buNone/>
              <a:defRPr sz="3900" i="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fr-FR" sz="4400" dirty="0">
                <a:latin typeface="Agency FB" panose="020B0503020202020204" pitchFamily="34" charset="0"/>
              </a:rPr>
              <a:t>4) </a:t>
            </a:r>
            <a:r>
              <a:rPr lang="en-US" sz="4400" dirty="0">
                <a:latin typeface="Agency FB" panose="020B0503020202020204" pitchFamily="34" charset="0"/>
              </a:rPr>
              <a:t>Robotic arm calibration to the RealSense Camera</a:t>
            </a:r>
          </a:p>
          <a:p>
            <a:pPr algn="l"/>
            <a:r>
              <a:rPr lang="en-US" sz="3200" dirty="0">
                <a:latin typeface="Agency FB" panose="020B0503020202020204" pitchFamily="34" charset="0"/>
              </a:rPr>
              <a:t>b)</a:t>
            </a:r>
            <a:r>
              <a:rPr lang="fr-FR" sz="3200" dirty="0">
                <a:latin typeface="Bahnschrift Light Condensed" panose="020B0502040204020203" pitchFamily="34" charset="0"/>
              </a:rPr>
              <a:t> Limitations</a:t>
            </a:r>
          </a:p>
        </p:txBody>
      </p:sp>
    </p:spTree>
    <p:extLst>
      <p:ext uri="{BB962C8B-B14F-4D97-AF65-F5344CB8AC3E}">
        <p14:creationId xmlns:p14="http://schemas.microsoft.com/office/powerpoint/2010/main" val="29153476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Diagram 6">
            <a:extLst>
              <a:ext uri="{FF2B5EF4-FFF2-40B4-BE49-F238E27FC236}">
                <a16:creationId xmlns:a16="http://schemas.microsoft.com/office/drawing/2014/main" id="{9CBA919C-5B88-4661-A7F3-9F051349E6D6}"/>
              </a:ext>
            </a:extLst>
          </p:cNvPr>
          <p:cNvGraphicFramePr/>
          <p:nvPr>
            <p:extLst>
              <p:ext uri="{D42A27DB-BD31-4B8C-83A1-F6EECF244321}">
                <p14:modId xmlns:p14="http://schemas.microsoft.com/office/powerpoint/2010/main" val="1736544548"/>
              </p:ext>
            </p:extLst>
          </p:nvPr>
        </p:nvGraphicFramePr>
        <p:xfrm>
          <a:off x="795020" y="745724"/>
          <a:ext cx="10601960" cy="29870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8" name="Diagram 7">
            <a:extLst>
              <a:ext uri="{FF2B5EF4-FFF2-40B4-BE49-F238E27FC236}">
                <a16:creationId xmlns:a16="http://schemas.microsoft.com/office/drawing/2014/main" id="{5723C6CF-9390-49A9-B49D-540FB051EACD}"/>
              </a:ext>
            </a:extLst>
          </p:cNvPr>
          <p:cNvGraphicFramePr/>
          <p:nvPr>
            <p:extLst>
              <p:ext uri="{D42A27DB-BD31-4B8C-83A1-F6EECF244321}">
                <p14:modId xmlns:p14="http://schemas.microsoft.com/office/powerpoint/2010/main" val="600137392"/>
              </p:ext>
            </p:extLst>
          </p:nvPr>
        </p:nvGraphicFramePr>
        <p:xfrm>
          <a:off x="825500" y="3379729"/>
          <a:ext cx="10601960" cy="3387513"/>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12" name="Titre 1">
            <a:extLst>
              <a:ext uri="{FF2B5EF4-FFF2-40B4-BE49-F238E27FC236}">
                <a16:creationId xmlns:a16="http://schemas.microsoft.com/office/drawing/2014/main" id="{7C116E67-A693-4E8D-9143-E2EB73B32B8D}"/>
              </a:ext>
            </a:extLst>
          </p:cNvPr>
          <p:cNvSpPr txBox="1">
            <a:spLocks/>
          </p:cNvSpPr>
          <p:nvPr/>
        </p:nvSpPr>
        <p:spPr>
          <a:xfrm>
            <a:off x="478945" y="55246"/>
            <a:ext cx="11066170" cy="965685"/>
          </a:xfrm>
          <a:prstGeom prst="rect">
            <a:avLst/>
          </a:prstGeom>
          <a:effectLst>
            <a:outerShdw blurRad="25400" dir="17880000">
              <a:srgbClr val="000000">
                <a:alpha val="46000"/>
              </a:srgbClr>
            </a:outerShdw>
          </a:effectLst>
        </p:spPr>
        <p:txBody>
          <a:bodyPr vert="horz" lIns="91440" tIns="45720" rIns="91440" bIns="45720" rtlCol="0" anchor="ctr">
            <a:normAutofit/>
          </a:bodyPr>
          <a:lstStyle>
            <a:lvl1pPr algn="ctr" defTabSz="457200" rtl="0" eaLnBrk="1" latinLnBrk="0" hangingPunct="1">
              <a:lnSpc>
                <a:spcPct val="90000"/>
              </a:lnSpc>
              <a:spcBef>
                <a:spcPct val="0"/>
              </a:spcBef>
              <a:buNone/>
              <a:defRPr sz="3900" i="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400" u="sng" dirty="0">
                <a:latin typeface="Agency FB" panose="020B0503020202020204" pitchFamily="34" charset="0"/>
              </a:rPr>
              <a:t>Efraim1 Overview</a:t>
            </a:r>
          </a:p>
        </p:txBody>
      </p:sp>
      <p:grpSp>
        <p:nvGrpSpPr>
          <p:cNvPr id="13" name="Group 12">
            <a:extLst>
              <a:ext uri="{FF2B5EF4-FFF2-40B4-BE49-F238E27FC236}">
                <a16:creationId xmlns:a16="http://schemas.microsoft.com/office/drawing/2014/main" id="{FE269AE8-76BF-4147-9913-E90575C17693}"/>
              </a:ext>
            </a:extLst>
          </p:cNvPr>
          <p:cNvGrpSpPr/>
          <p:nvPr/>
        </p:nvGrpSpPr>
        <p:grpSpPr>
          <a:xfrm>
            <a:off x="11406745" y="1779926"/>
            <a:ext cx="462688" cy="596921"/>
            <a:chOff x="6847525" y="899927"/>
            <a:chExt cx="462688" cy="596921"/>
          </a:xfrm>
        </p:grpSpPr>
        <p:sp>
          <p:nvSpPr>
            <p:cNvPr id="14" name="Arrow: Right 13">
              <a:extLst>
                <a:ext uri="{FF2B5EF4-FFF2-40B4-BE49-F238E27FC236}">
                  <a16:creationId xmlns:a16="http://schemas.microsoft.com/office/drawing/2014/main" id="{5EE962D7-89B6-45CA-941B-6BFFD77D44E0}"/>
                </a:ext>
              </a:extLst>
            </p:cNvPr>
            <p:cNvSpPr/>
            <p:nvPr/>
          </p:nvSpPr>
          <p:spPr>
            <a:xfrm rot="21581309">
              <a:off x="6847525" y="899927"/>
              <a:ext cx="462688" cy="596921"/>
            </a:xfrm>
            <a:prstGeom prst="rightArrow">
              <a:avLst>
                <a:gd name="adj1" fmla="val 60000"/>
                <a:gd name="adj2" fmla="val 50000"/>
              </a:avLst>
            </a:prstGeom>
          </p:spPr>
          <p:style>
            <a:lnRef idx="0">
              <a:schemeClr val="accent3">
                <a:tint val="60000"/>
                <a:hueOff val="0"/>
                <a:satOff val="0"/>
                <a:lumOff val="0"/>
                <a:alphaOff val="0"/>
              </a:schemeClr>
            </a:lnRef>
            <a:fillRef idx="1">
              <a:schemeClr val="accent3">
                <a:tint val="60000"/>
                <a:hueOff val="0"/>
                <a:satOff val="0"/>
                <a:lumOff val="0"/>
                <a:alphaOff val="0"/>
              </a:schemeClr>
            </a:fillRef>
            <a:effectRef idx="0">
              <a:schemeClr val="accent3">
                <a:tint val="60000"/>
                <a:hueOff val="0"/>
                <a:satOff val="0"/>
                <a:lumOff val="0"/>
                <a:alphaOff val="0"/>
              </a:schemeClr>
            </a:effectRef>
            <a:fontRef idx="minor">
              <a:schemeClr val="lt1"/>
            </a:fontRef>
          </p:style>
        </p:sp>
        <p:sp>
          <p:nvSpPr>
            <p:cNvPr id="15" name="Arrow: Right 4">
              <a:extLst>
                <a:ext uri="{FF2B5EF4-FFF2-40B4-BE49-F238E27FC236}">
                  <a16:creationId xmlns:a16="http://schemas.microsoft.com/office/drawing/2014/main" id="{321F291D-6F0E-43CA-A801-367BB8D13E29}"/>
                </a:ext>
              </a:extLst>
            </p:cNvPr>
            <p:cNvSpPr txBox="1"/>
            <p:nvPr/>
          </p:nvSpPr>
          <p:spPr>
            <a:xfrm rot="21581309">
              <a:off x="6847526" y="1019688"/>
              <a:ext cx="323882" cy="35815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p:txBody>
        </p:sp>
      </p:grpSp>
      <p:grpSp>
        <p:nvGrpSpPr>
          <p:cNvPr id="16" name="Group 15">
            <a:extLst>
              <a:ext uri="{FF2B5EF4-FFF2-40B4-BE49-F238E27FC236}">
                <a16:creationId xmlns:a16="http://schemas.microsoft.com/office/drawing/2014/main" id="{3D61A949-3EB9-4F3F-AB0D-47825D7FCA30}"/>
              </a:ext>
            </a:extLst>
          </p:cNvPr>
          <p:cNvGrpSpPr/>
          <p:nvPr/>
        </p:nvGrpSpPr>
        <p:grpSpPr>
          <a:xfrm>
            <a:off x="247601" y="4476564"/>
            <a:ext cx="462688" cy="596921"/>
            <a:chOff x="6847525" y="899927"/>
            <a:chExt cx="462688" cy="596921"/>
          </a:xfrm>
        </p:grpSpPr>
        <p:sp>
          <p:nvSpPr>
            <p:cNvPr id="17" name="Arrow: Right 16">
              <a:extLst>
                <a:ext uri="{FF2B5EF4-FFF2-40B4-BE49-F238E27FC236}">
                  <a16:creationId xmlns:a16="http://schemas.microsoft.com/office/drawing/2014/main" id="{040EA7C3-5452-49C6-AA9B-16C56956AA37}"/>
                </a:ext>
              </a:extLst>
            </p:cNvPr>
            <p:cNvSpPr/>
            <p:nvPr/>
          </p:nvSpPr>
          <p:spPr>
            <a:xfrm rot="21581309">
              <a:off x="6847525" y="899927"/>
              <a:ext cx="462688" cy="596921"/>
            </a:xfrm>
            <a:prstGeom prst="rightArrow">
              <a:avLst>
                <a:gd name="adj1" fmla="val 60000"/>
                <a:gd name="adj2" fmla="val 50000"/>
              </a:avLst>
            </a:prstGeom>
          </p:spPr>
          <p:style>
            <a:lnRef idx="0">
              <a:schemeClr val="accent3">
                <a:tint val="60000"/>
                <a:hueOff val="0"/>
                <a:satOff val="0"/>
                <a:lumOff val="0"/>
                <a:alphaOff val="0"/>
              </a:schemeClr>
            </a:lnRef>
            <a:fillRef idx="1">
              <a:schemeClr val="accent3">
                <a:tint val="60000"/>
                <a:hueOff val="0"/>
                <a:satOff val="0"/>
                <a:lumOff val="0"/>
                <a:alphaOff val="0"/>
              </a:schemeClr>
            </a:fillRef>
            <a:effectRef idx="0">
              <a:schemeClr val="accent3">
                <a:tint val="60000"/>
                <a:hueOff val="0"/>
                <a:satOff val="0"/>
                <a:lumOff val="0"/>
                <a:alphaOff val="0"/>
              </a:schemeClr>
            </a:effectRef>
            <a:fontRef idx="minor">
              <a:schemeClr val="lt1"/>
            </a:fontRef>
          </p:style>
        </p:sp>
        <p:sp>
          <p:nvSpPr>
            <p:cNvPr id="18" name="Arrow: Right 4">
              <a:extLst>
                <a:ext uri="{FF2B5EF4-FFF2-40B4-BE49-F238E27FC236}">
                  <a16:creationId xmlns:a16="http://schemas.microsoft.com/office/drawing/2014/main" id="{0E1B848F-754F-4438-94F9-E34E6586844B}"/>
                </a:ext>
              </a:extLst>
            </p:cNvPr>
            <p:cNvSpPr txBox="1"/>
            <p:nvPr/>
          </p:nvSpPr>
          <p:spPr>
            <a:xfrm rot="21581309">
              <a:off x="6847526" y="1019688"/>
              <a:ext cx="323882" cy="35815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p:txBody>
        </p:sp>
      </p:grpSp>
      <p:grpSp>
        <p:nvGrpSpPr>
          <p:cNvPr id="19" name="Group 18">
            <a:extLst>
              <a:ext uri="{FF2B5EF4-FFF2-40B4-BE49-F238E27FC236}">
                <a16:creationId xmlns:a16="http://schemas.microsoft.com/office/drawing/2014/main" id="{0BF1683D-7083-4DD5-BF46-1C7408B84996}"/>
              </a:ext>
            </a:extLst>
          </p:cNvPr>
          <p:cNvGrpSpPr/>
          <p:nvPr/>
        </p:nvGrpSpPr>
        <p:grpSpPr>
          <a:xfrm>
            <a:off x="11408365" y="4438438"/>
            <a:ext cx="462688" cy="596921"/>
            <a:chOff x="6847525" y="899927"/>
            <a:chExt cx="462688" cy="596921"/>
          </a:xfrm>
        </p:grpSpPr>
        <p:sp>
          <p:nvSpPr>
            <p:cNvPr id="20" name="Arrow: Right 19">
              <a:extLst>
                <a:ext uri="{FF2B5EF4-FFF2-40B4-BE49-F238E27FC236}">
                  <a16:creationId xmlns:a16="http://schemas.microsoft.com/office/drawing/2014/main" id="{D5B6E062-FA51-484B-8A6F-0A3F37C1AE1F}"/>
                </a:ext>
              </a:extLst>
            </p:cNvPr>
            <p:cNvSpPr/>
            <p:nvPr/>
          </p:nvSpPr>
          <p:spPr>
            <a:xfrm rot="21581309">
              <a:off x="6847525" y="899927"/>
              <a:ext cx="462688" cy="596921"/>
            </a:xfrm>
            <a:prstGeom prst="rightArrow">
              <a:avLst>
                <a:gd name="adj1" fmla="val 60000"/>
                <a:gd name="adj2" fmla="val 50000"/>
              </a:avLst>
            </a:prstGeom>
          </p:spPr>
          <p:style>
            <a:lnRef idx="0">
              <a:schemeClr val="accent3">
                <a:tint val="60000"/>
                <a:hueOff val="0"/>
                <a:satOff val="0"/>
                <a:lumOff val="0"/>
                <a:alphaOff val="0"/>
              </a:schemeClr>
            </a:lnRef>
            <a:fillRef idx="1">
              <a:schemeClr val="accent3">
                <a:tint val="60000"/>
                <a:hueOff val="0"/>
                <a:satOff val="0"/>
                <a:lumOff val="0"/>
                <a:alphaOff val="0"/>
              </a:schemeClr>
            </a:fillRef>
            <a:effectRef idx="0">
              <a:schemeClr val="accent3">
                <a:tint val="60000"/>
                <a:hueOff val="0"/>
                <a:satOff val="0"/>
                <a:lumOff val="0"/>
                <a:alphaOff val="0"/>
              </a:schemeClr>
            </a:effectRef>
            <a:fontRef idx="minor">
              <a:schemeClr val="lt1"/>
            </a:fontRef>
          </p:style>
        </p:sp>
        <p:sp>
          <p:nvSpPr>
            <p:cNvPr id="21" name="Arrow: Right 4">
              <a:extLst>
                <a:ext uri="{FF2B5EF4-FFF2-40B4-BE49-F238E27FC236}">
                  <a16:creationId xmlns:a16="http://schemas.microsoft.com/office/drawing/2014/main" id="{5A1D392C-B84A-4129-9064-BA2C46EB7131}"/>
                </a:ext>
              </a:extLst>
            </p:cNvPr>
            <p:cNvSpPr txBox="1"/>
            <p:nvPr/>
          </p:nvSpPr>
          <p:spPr>
            <a:xfrm rot="21581309">
              <a:off x="6847526" y="1019688"/>
              <a:ext cx="323882" cy="35815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p:txBody>
        </p:sp>
      </p:grpSp>
    </p:spTree>
    <p:extLst>
      <p:ext uri="{BB962C8B-B14F-4D97-AF65-F5344CB8AC3E}">
        <p14:creationId xmlns:p14="http://schemas.microsoft.com/office/powerpoint/2010/main" val="2522093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graphicEl>
                                              <a:dgm id="{DCECFB92-560E-4FAC-8C44-CD88D898ECDB}"/>
                                            </p:graphicEl>
                                          </p:spTgt>
                                        </p:tgtEl>
                                        <p:attrNameLst>
                                          <p:attrName>style.visibility</p:attrName>
                                        </p:attrNameLst>
                                      </p:cBhvr>
                                      <p:to>
                                        <p:strVal val="visible"/>
                                      </p:to>
                                    </p:set>
                                    <p:animEffect transition="in" filter="fade">
                                      <p:cBhvr>
                                        <p:cTn id="7" dur="500"/>
                                        <p:tgtEl>
                                          <p:spTgt spid="7">
                                            <p:graphicEl>
                                              <a:dgm id="{DCECFB92-560E-4FAC-8C44-CD88D898ECDB}"/>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graphicEl>
                                              <a:dgm id="{C118D098-9338-4E9F-B6D1-64D057ED7A79}"/>
                                            </p:graphicEl>
                                          </p:spTgt>
                                        </p:tgtEl>
                                        <p:attrNameLst>
                                          <p:attrName>style.visibility</p:attrName>
                                        </p:attrNameLst>
                                      </p:cBhvr>
                                      <p:to>
                                        <p:strVal val="visible"/>
                                      </p:to>
                                    </p:set>
                                    <p:animEffect transition="in" filter="fade">
                                      <p:cBhvr>
                                        <p:cTn id="10" dur="500"/>
                                        <p:tgtEl>
                                          <p:spTgt spid="7">
                                            <p:graphicEl>
                                              <a:dgm id="{C118D098-9338-4E9F-B6D1-64D057ED7A79}"/>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graphicEl>
                                              <a:dgm id="{FF0E0298-2B07-40C1-9177-A0EFAC73A68D}"/>
                                            </p:graphicEl>
                                          </p:spTgt>
                                        </p:tgtEl>
                                        <p:attrNameLst>
                                          <p:attrName>style.visibility</p:attrName>
                                        </p:attrNameLst>
                                      </p:cBhvr>
                                      <p:to>
                                        <p:strVal val="visible"/>
                                      </p:to>
                                    </p:set>
                                    <p:animEffect transition="in" filter="fade">
                                      <p:cBhvr>
                                        <p:cTn id="15" dur="500"/>
                                        <p:tgtEl>
                                          <p:spTgt spid="7">
                                            <p:graphicEl>
                                              <a:dgm id="{FF0E0298-2B07-40C1-9177-A0EFAC73A68D}"/>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graphicEl>
                                              <a:dgm id="{4360C3BE-E091-48E4-B1F3-6C1CD91C4D28}"/>
                                            </p:graphicEl>
                                          </p:spTgt>
                                        </p:tgtEl>
                                        <p:attrNameLst>
                                          <p:attrName>style.visibility</p:attrName>
                                        </p:attrNameLst>
                                      </p:cBhvr>
                                      <p:to>
                                        <p:strVal val="visible"/>
                                      </p:to>
                                    </p:set>
                                    <p:animEffect transition="in" filter="fade">
                                      <p:cBhvr>
                                        <p:cTn id="18" dur="500"/>
                                        <p:tgtEl>
                                          <p:spTgt spid="7">
                                            <p:graphicEl>
                                              <a:dgm id="{4360C3BE-E091-48E4-B1F3-6C1CD91C4D28}"/>
                                            </p:graphic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7">
                                            <p:graphicEl>
                                              <a:dgm id="{39C233B6-AB0A-4F50-885A-C735493D5611}"/>
                                            </p:graphicEl>
                                          </p:spTgt>
                                        </p:tgtEl>
                                        <p:attrNameLst>
                                          <p:attrName>style.visibility</p:attrName>
                                        </p:attrNameLst>
                                      </p:cBhvr>
                                      <p:to>
                                        <p:strVal val="visible"/>
                                      </p:to>
                                    </p:set>
                                    <p:animEffect transition="in" filter="fade">
                                      <p:cBhvr>
                                        <p:cTn id="21" dur="500"/>
                                        <p:tgtEl>
                                          <p:spTgt spid="7">
                                            <p:graphicEl>
                                              <a:dgm id="{39C233B6-AB0A-4F50-885A-C735493D5611}"/>
                                            </p:graphic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7">
                                            <p:graphicEl>
                                              <a:dgm id="{29AA3117-C99E-4DB9-9350-7F2D18FF6D1C}"/>
                                            </p:graphicEl>
                                          </p:spTgt>
                                        </p:tgtEl>
                                        <p:attrNameLst>
                                          <p:attrName>style.visibility</p:attrName>
                                        </p:attrNameLst>
                                      </p:cBhvr>
                                      <p:to>
                                        <p:strVal val="visible"/>
                                      </p:to>
                                    </p:set>
                                    <p:animEffect transition="in" filter="fade">
                                      <p:cBhvr>
                                        <p:cTn id="26" dur="500"/>
                                        <p:tgtEl>
                                          <p:spTgt spid="7">
                                            <p:graphicEl>
                                              <a:dgm id="{29AA3117-C99E-4DB9-9350-7F2D18FF6D1C}"/>
                                            </p:graphic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7">
                                            <p:graphicEl>
                                              <a:dgm id="{413F8750-CA3F-41DF-BF00-D792B8A026CC}"/>
                                            </p:graphicEl>
                                          </p:spTgt>
                                        </p:tgtEl>
                                        <p:attrNameLst>
                                          <p:attrName>style.visibility</p:attrName>
                                        </p:attrNameLst>
                                      </p:cBhvr>
                                      <p:to>
                                        <p:strVal val="visible"/>
                                      </p:to>
                                    </p:set>
                                    <p:animEffect transition="in" filter="fade">
                                      <p:cBhvr>
                                        <p:cTn id="29" dur="500"/>
                                        <p:tgtEl>
                                          <p:spTgt spid="7">
                                            <p:graphicEl>
                                              <a:dgm id="{413F8750-CA3F-41DF-BF00-D792B8A026CC}"/>
                                            </p:graphic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7">
                                            <p:graphicEl>
                                              <a:dgm id="{3AF61C20-39F0-4A12-97A7-D990E41A339E}"/>
                                            </p:graphicEl>
                                          </p:spTgt>
                                        </p:tgtEl>
                                        <p:attrNameLst>
                                          <p:attrName>style.visibility</p:attrName>
                                        </p:attrNameLst>
                                      </p:cBhvr>
                                      <p:to>
                                        <p:strVal val="visible"/>
                                      </p:to>
                                    </p:set>
                                    <p:animEffect transition="in" filter="fade">
                                      <p:cBhvr>
                                        <p:cTn id="32" dur="500"/>
                                        <p:tgtEl>
                                          <p:spTgt spid="7">
                                            <p:graphicEl>
                                              <a:dgm id="{3AF61C20-39F0-4A12-97A7-D990E41A339E}"/>
                                            </p:graphic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500"/>
                                        <p:tgtEl>
                                          <p:spTgt spid="16"/>
                                        </p:tgtEl>
                                      </p:cBhvr>
                                    </p:animEffect>
                                  </p:childTnLst>
                                </p:cTn>
                              </p:par>
                              <p:par>
                                <p:cTn id="38" presetID="10" presetClass="entr" presetSubtype="0" fill="hold" nodeType="withEffect">
                                  <p:stCondLst>
                                    <p:cond delay="0"/>
                                  </p:stCondLst>
                                  <p:childTnLst>
                                    <p:set>
                                      <p:cBhvr>
                                        <p:cTn id="39" dur="1" fill="hold">
                                          <p:stCondLst>
                                            <p:cond delay="0"/>
                                          </p:stCondLst>
                                        </p:cTn>
                                        <p:tgtEl>
                                          <p:spTgt spid="13"/>
                                        </p:tgtEl>
                                        <p:attrNameLst>
                                          <p:attrName>style.visibility</p:attrName>
                                        </p:attrNameLst>
                                      </p:cBhvr>
                                      <p:to>
                                        <p:strVal val="visible"/>
                                      </p:to>
                                    </p:set>
                                    <p:animEffect transition="in" filter="fade">
                                      <p:cBhvr>
                                        <p:cTn id="40" dur="500"/>
                                        <p:tgtEl>
                                          <p:spTgt spid="13"/>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8">
                                            <p:graphicEl>
                                              <a:dgm id="{81D7855D-597E-45ED-A53A-59BCBD7D2282}"/>
                                            </p:graphicEl>
                                          </p:spTgt>
                                        </p:tgtEl>
                                        <p:attrNameLst>
                                          <p:attrName>style.visibility</p:attrName>
                                        </p:attrNameLst>
                                      </p:cBhvr>
                                      <p:to>
                                        <p:strVal val="visible"/>
                                      </p:to>
                                    </p:set>
                                    <p:animEffect transition="in" filter="fade">
                                      <p:cBhvr>
                                        <p:cTn id="45" dur="500"/>
                                        <p:tgtEl>
                                          <p:spTgt spid="8">
                                            <p:graphicEl>
                                              <a:dgm id="{81D7855D-597E-45ED-A53A-59BCBD7D2282}"/>
                                            </p:graphicEl>
                                          </p:spTgt>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8">
                                            <p:graphicEl>
                                              <a:dgm id="{1BAFF6DE-42D4-4626-BDC1-D630DF563B2C}"/>
                                            </p:graphicEl>
                                          </p:spTgt>
                                        </p:tgtEl>
                                        <p:attrNameLst>
                                          <p:attrName>style.visibility</p:attrName>
                                        </p:attrNameLst>
                                      </p:cBhvr>
                                      <p:to>
                                        <p:strVal val="visible"/>
                                      </p:to>
                                    </p:set>
                                    <p:animEffect transition="in" filter="fade">
                                      <p:cBhvr>
                                        <p:cTn id="48" dur="500"/>
                                        <p:tgtEl>
                                          <p:spTgt spid="8">
                                            <p:graphicEl>
                                              <a:dgm id="{1BAFF6DE-42D4-4626-BDC1-D630DF563B2C}"/>
                                            </p:graphicEl>
                                          </p:spTgt>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8">
                                            <p:graphicEl>
                                              <a:dgm id="{07ECE9E1-5049-492B-8DDA-78594741FFAF}"/>
                                            </p:graphicEl>
                                          </p:spTgt>
                                        </p:tgtEl>
                                        <p:attrNameLst>
                                          <p:attrName>style.visibility</p:attrName>
                                        </p:attrNameLst>
                                      </p:cBhvr>
                                      <p:to>
                                        <p:strVal val="visible"/>
                                      </p:to>
                                    </p:set>
                                    <p:animEffect transition="in" filter="fade">
                                      <p:cBhvr>
                                        <p:cTn id="53" dur="500"/>
                                        <p:tgtEl>
                                          <p:spTgt spid="8">
                                            <p:graphicEl>
                                              <a:dgm id="{07ECE9E1-5049-492B-8DDA-78594741FFAF}"/>
                                            </p:graphicEl>
                                          </p:spTgt>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8">
                                            <p:graphicEl>
                                              <a:dgm id="{B83A9EF5-5B7B-4F27-9466-AF0806C9E837}"/>
                                            </p:graphicEl>
                                          </p:spTgt>
                                        </p:tgtEl>
                                        <p:attrNameLst>
                                          <p:attrName>style.visibility</p:attrName>
                                        </p:attrNameLst>
                                      </p:cBhvr>
                                      <p:to>
                                        <p:strVal val="visible"/>
                                      </p:to>
                                    </p:set>
                                    <p:animEffect transition="in" filter="fade">
                                      <p:cBhvr>
                                        <p:cTn id="56" dur="500"/>
                                        <p:tgtEl>
                                          <p:spTgt spid="8">
                                            <p:graphicEl>
                                              <a:dgm id="{B83A9EF5-5B7B-4F27-9466-AF0806C9E837}"/>
                                            </p:graphicEl>
                                          </p:spTgt>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8">
                                            <p:graphicEl>
                                              <a:dgm id="{3E4425B3-4ACB-4391-8655-4F38C7811D09}"/>
                                            </p:graphicEl>
                                          </p:spTgt>
                                        </p:tgtEl>
                                        <p:attrNameLst>
                                          <p:attrName>style.visibility</p:attrName>
                                        </p:attrNameLst>
                                      </p:cBhvr>
                                      <p:to>
                                        <p:strVal val="visible"/>
                                      </p:to>
                                    </p:set>
                                    <p:animEffect transition="in" filter="fade">
                                      <p:cBhvr>
                                        <p:cTn id="59" dur="500"/>
                                        <p:tgtEl>
                                          <p:spTgt spid="8">
                                            <p:graphicEl>
                                              <a:dgm id="{3E4425B3-4ACB-4391-8655-4F38C7811D09}"/>
                                            </p:graphicEl>
                                          </p:spTgt>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8">
                                            <p:graphicEl>
                                              <a:dgm id="{251A095D-86EB-4F82-B55A-3ECB6B31663F}"/>
                                            </p:graphicEl>
                                          </p:spTgt>
                                        </p:tgtEl>
                                        <p:attrNameLst>
                                          <p:attrName>style.visibility</p:attrName>
                                        </p:attrNameLst>
                                      </p:cBhvr>
                                      <p:to>
                                        <p:strVal val="visible"/>
                                      </p:to>
                                    </p:set>
                                    <p:animEffect transition="in" filter="fade">
                                      <p:cBhvr>
                                        <p:cTn id="64" dur="500"/>
                                        <p:tgtEl>
                                          <p:spTgt spid="8">
                                            <p:graphicEl>
                                              <a:dgm id="{251A095D-86EB-4F82-B55A-3ECB6B31663F}"/>
                                            </p:graphicEl>
                                          </p:spTgt>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8">
                                            <p:graphicEl>
                                              <a:dgm id="{17A68CA8-8DAF-4E0C-A794-E554257B75D0}"/>
                                            </p:graphicEl>
                                          </p:spTgt>
                                        </p:tgtEl>
                                        <p:attrNameLst>
                                          <p:attrName>style.visibility</p:attrName>
                                        </p:attrNameLst>
                                      </p:cBhvr>
                                      <p:to>
                                        <p:strVal val="visible"/>
                                      </p:to>
                                    </p:set>
                                    <p:animEffect transition="in" filter="fade">
                                      <p:cBhvr>
                                        <p:cTn id="67" dur="500"/>
                                        <p:tgtEl>
                                          <p:spTgt spid="8">
                                            <p:graphicEl>
                                              <a:dgm id="{17A68CA8-8DAF-4E0C-A794-E554257B75D0}"/>
                                            </p:graphic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8">
                                            <p:graphicEl>
                                              <a:dgm id="{B5691D67-6430-4DFF-930F-3775DD0A3949}"/>
                                            </p:graphicEl>
                                          </p:spTgt>
                                        </p:tgtEl>
                                        <p:attrNameLst>
                                          <p:attrName>style.visibility</p:attrName>
                                        </p:attrNameLst>
                                      </p:cBhvr>
                                      <p:to>
                                        <p:strVal val="visible"/>
                                      </p:to>
                                    </p:set>
                                    <p:animEffect transition="in" filter="fade">
                                      <p:cBhvr>
                                        <p:cTn id="70" dur="500"/>
                                        <p:tgtEl>
                                          <p:spTgt spid="8">
                                            <p:graphicEl>
                                              <a:dgm id="{B5691D67-6430-4DFF-930F-3775DD0A3949}"/>
                                            </p:graphicEl>
                                          </p:spTgt>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nodeType="clickEffect">
                                  <p:stCondLst>
                                    <p:cond delay="0"/>
                                  </p:stCondLst>
                                  <p:childTnLst>
                                    <p:set>
                                      <p:cBhvr>
                                        <p:cTn id="74" dur="1" fill="hold">
                                          <p:stCondLst>
                                            <p:cond delay="0"/>
                                          </p:stCondLst>
                                        </p:cTn>
                                        <p:tgtEl>
                                          <p:spTgt spid="19"/>
                                        </p:tgtEl>
                                        <p:attrNameLst>
                                          <p:attrName>style.visibility</p:attrName>
                                        </p:attrNameLst>
                                      </p:cBhvr>
                                      <p:to>
                                        <p:strVal val="visible"/>
                                      </p:to>
                                    </p:set>
                                    <p:animEffect transition="in" filter="fade">
                                      <p:cBhvr>
                                        <p:cTn id="75"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Sub>
          <a:bldDgm bld="one"/>
        </p:bldSub>
      </p:bldGraphic>
      <p:bldGraphic spid="8" grpId="0">
        <p:bldSub>
          <a:bldDgm bld="one"/>
        </p:bldSub>
      </p:bldGraphic>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VIDEO0228">
            <a:hlinkClick r:id="" action="ppaction://media"/>
            <a:extLst>
              <a:ext uri="{FF2B5EF4-FFF2-40B4-BE49-F238E27FC236}">
                <a16:creationId xmlns:a16="http://schemas.microsoft.com/office/drawing/2014/main" id="{04521635-A829-44BC-9CF6-29AB0E311439}"/>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06017" y="59635"/>
            <a:ext cx="11979965" cy="6738730"/>
          </a:xfrm>
          <a:prstGeom prst="rect">
            <a:avLst/>
          </a:prstGeom>
        </p:spPr>
      </p:pic>
    </p:spTree>
    <p:extLst>
      <p:ext uri="{BB962C8B-B14F-4D97-AF65-F5344CB8AC3E}">
        <p14:creationId xmlns:p14="http://schemas.microsoft.com/office/powerpoint/2010/main" val="3389450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290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A80274B-1D7F-4CB2-94B7-411FE574C4FD}"/>
              </a:ext>
            </a:extLst>
          </p:cNvPr>
          <p:cNvSpPr>
            <a:spLocks noGrp="1"/>
          </p:cNvSpPr>
          <p:nvPr>
            <p:ph type="title"/>
          </p:nvPr>
        </p:nvSpPr>
        <p:spPr/>
        <p:txBody>
          <a:bodyPr/>
          <a:lstStyle/>
          <a:p>
            <a:pPr algn="l"/>
            <a:r>
              <a:rPr lang="fr-FR" err="1">
                <a:latin typeface="Agency FB" panose="020B0503020202020204" pitchFamily="34" charset="0"/>
              </a:rPr>
              <a:t>References</a:t>
            </a:r>
            <a:endParaRPr lang="fr-FR">
              <a:latin typeface="Agency FB" panose="020B0503020202020204" pitchFamily="34" charset="0"/>
            </a:endParaRPr>
          </a:p>
        </p:txBody>
      </p:sp>
      <p:sp>
        <p:nvSpPr>
          <p:cNvPr id="3" name="Espace réservé du contenu 2">
            <a:extLst>
              <a:ext uri="{FF2B5EF4-FFF2-40B4-BE49-F238E27FC236}">
                <a16:creationId xmlns:a16="http://schemas.microsoft.com/office/drawing/2014/main" id="{0E0E2813-C737-4D44-B0E7-83D251041753}"/>
              </a:ext>
            </a:extLst>
          </p:cNvPr>
          <p:cNvSpPr>
            <a:spLocks noGrp="1"/>
          </p:cNvSpPr>
          <p:nvPr>
            <p:ph idx="1"/>
          </p:nvPr>
        </p:nvSpPr>
        <p:spPr/>
        <p:txBody>
          <a:bodyPr/>
          <a:lstStyle/>
          <a:p>
            <a:r>
              <a:rPr lang="fr-FR" dirty="0">
                <a:latin typeface="Bahnschrift Light Condensed" panose="020B0502040204020203" pitchFamily="34" charset="0"/>
                <a:hlinkClick r:id="rId2" tooltip="URL d'origine: https://towardsdatascience.com/yolo-you-only-look-once-real-time-object-detection-explained-492dc9230006. Cliquez ou appuyez si vous faites confiance à ce lien."/>
              </a:rPr>
              <a:t>https://towardsdatascience.com/yolo-you-only-look-once-real-time-object-detection-explained-492dc9230006</a:t>
            </a:r>
            <a:endParaRPr lang="fr-FR" dirty="0">
              <a:latin typeface="Bahnschrift Light Condensed" panose="020B0502040204020203" pitchFamily="34" charset="0"/>
            </a:endParaRPr>
          </a:p>
          <a:p>
            <a:r>
              <a:rPr lang="fr-FR" dirty="0">
                <a:latin typeface="Bahnschrift Light Condensed" panose="020B0502040204020203" pitchFamily="34" charset="0"/>
                <a:hlinkClick r:id="rId3" tooltip="URL d'origine: https://medium.com/@jonathan_hui/real-time-object-detection-with-yolo-yolov2-28b1b93e2088. Cliquez ou appuyez si vous faites confiance à ce lien."/>
              </a:rPr>
              <a:t>https://medium.com/@jonathan_hui/real-time-object-detection-with-yolo-yolov2-28b1b93e2088</a:t>
            </a:r>
            <a:endParaRPr lang="fr-FR" dirty="0">
              <a:latin typeface="Bahnschrift Light Condensed" panose="020B0502040204020203" pitchFamily="34" charset="0"/>
            </a:endParaRPr>
          </a:p>
          <a:p>
            <a:r>
              <a:rPr lang="fr-FR" dirty="0">
                <a:latin typeface="Bahnschrift Light Condensed" panose="020B0502040204020203" pitchFamily="34" charset="0"/>
                <a:hlinkClick r:id="rId4" tooltip="URL d'origine: https://github.com/dbolya/yolact. Cliquez ou appuyez si vous faites confiance à ce lien."/>
              </a:rPr>
              <a:t>https://github.com/dbolya/yolact</a:t>
            </a:r>
            <a:endParaRPr lang="fr-FR" dirty="0">
              <a:latin typeface="Bahnschrift Light Condensed" panose="020B0502040204020203" pitchFamily="34" charset="0"/>
            </a:endParaRPr>
          </a:p>
          <a:p>
            <a:r>
              <a:rPr lang="en-US" dirty="0">
                <a:latin typeface="Bahnschrift Light Condensed" panose="020B0502040204020203" pitchFamily="34" charset="0"/>
                <a:hlinkClick r:id="rId5"/>
              </a:rPr>
              <a:t>https://github.com/IntelRealSense/librealsense/wiki/Projection-in-RealSense-SDK-2.0#point-cloud</a:t>
            </a:r>
            <a:endParaRPr lang="fr-FR" dirty="0">
              <a:latin typeface="Bahnschrift Light Condensed" panose="020B0502040204020203" pitchFamily="34" charset="0"/>
            </a:endParaRPr>
          </a:p>
          <a:p>
            <a:endParaRPr lang="fr-FR" dirty="0">
              <a:latin typeface="Bahnschrift Light Condensed" panose="020B0502040204020203" pitchFamily="34" charset="0"/>
            </a:endParaRPr>
          </a:p>
        </p:txBody>
      </p:sp>
    </p:spTree>
    <p:extLst>
      <p:ext uri="{BB962C8B-B14F-4D97-AF65-F5344CB8AC3E}">
        <p14:creationId xmlns:p14="http://schemas.microsoft.com/office/powerpoint/2010/main" val="29174687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E70A317-DCED-4E80-AA2D-467D8702E5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4E82D2F2-BBDD-48E1-840C-F7B263970EF9}"/>
              </a:ext>
            </a:extLst>
          </p:cNvPr>
          <p:cNvSpPr>
            <a:spLocks noGrp="1"/>
          </p:cNvSpPr>
          <p:nvPr>
            <p:ph type="title"/>
          </p:nvPr>
        </p:nvSpPr>
        <p:spPr>
          <a:xfrm>
            <a:off x="861791" y="835383"/>
            <a:ext cx="3382832" cy="3499549"/>
          </a:xfrm>
        </p:spPr>
        <p:txBody>
          <a:bodyPr vert="horz" lIns="91440" tIns="45720" rIns="91440" bIns="45720" rtlCol="0" anchor="b">
            <a:normAutofit/>
          </a:bodyPr>
          <a:lstStyle/>
          <a:p>
            <a:pPr algn="l"/>
            <a:r>
              <a:rPr lang="en-US" sz="4200" err="1">
                <a:latin typeface="Agency FB" panose="020B0503020202020204" pitchFamily="34" charset="0"/>
              </a:rPr>
              <a:t>Efraim</a:t>
            </a:r>
            <a:r>
              <a:rPr lang="en-US" sz="4200">
                <a:latin typeface="Agency FB" panose="020B0503020202020204" pitchFamily="34" charset="0"/>
              </a:rPr>
              <a:t>, the </a:t>
            </a:r>
            <a:r>
              <a:rPr lang="en-US" sz="4200" err="1">
                <a:latin typeface="Agency FB" panose="020B0503020202020204" pitchFamily="34" charset="0"/>
              </a:rPr>
              <a:t>agricultor</a:t>
            </a:r>
            <a:r>
              <a:rPr lang="en-US" sz="4200">
                <a:latin typeface="Agency FB" panose="020B0503020202020204" pitchFamily="34" charset="0"/>
              </a:rPr>
              <a:t>.</a:t>
            </a:r>
          </a:p>
        </p:txBody>
      </p:sp>
      <p:sp>
        <p:nvSpPr>
          <p:cNvPr id="12" name="Rectangle 11">
            <a:extLst>
              <a:ext uri="{FF2B5EF4-FFF2-40B4-BE49-F238E27FC236}">
                <a16:creationId xmlns:a16="http://schemas.microsoft.com/office/drawing/2014/main" id="{A6D87845-294F-40CB-BC48-46455460D2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5671" y="0"/>
            <a:ext cx="7536329"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a:extLst>
              <a:ext uri="{FF2B5EF4-FFF2-40B4-BE49-F238E27FC236}">
                <a16:creationId xmlns:a16="http://schemas.microsoft.com/office/drawing/2014/main" id="{815AFE0C-C878-4644-93D6-3C11E4AE5658}"/>
              </a:ext>
            </a:extLst>
          </p:cNvPr>
          <p:cNvGrpSpPr/>
          <p:nvPr/>
        </p:nvGrpSpPr>
        <p:grpSpPr>
          <a:xfrm>
            <a:off x="5324315" y="635140"/>
            <a:ext cx="6197668" cy="5587720"/>
            <a:chOff x="5324315" y="635140"/>
            <a:chExt cx="6197668" cy="5587720"/>
          </a:xfrm>
        </p:grpSpPr>
        <p:pic>
          <p:nvPicPr>
            <p:cNvPr id="5" name="Image 4" descr="Une image contenant horloge&#10;&#10;Description générée automatiquement">
              <a:extLst>
                <a:ext uri="{FF2B5EF4-FFF2-40B4-BE49-F238E27FC236}">
                  <a16:creationId xmlns:a16="http://schemas.microsoft.com/office/drawing/2014/main" id="{D4BBFF64-BC06-4821-9E68-5B2E4BF0169B}"/>
                </a:ext>
              </a:extLst>
            </p:cNvPr>
            <p:cNvPicPr>
              <a:picLocks noChangeAspect="1"/>
            </p:cNvPicPr>
            <p:nvPr/>
          </p:nvPicPr>
          <p:blipFill rotWithShape="1">
            <a:blip r:embed="rId3">
              <a:extLst>
                <a:ext uri="{28A0092B-C50C-407E-A947-70E740481C1C}">
                  <a14:useLocalDpi xmlns:a14="http://schemas.microsoft.com/office/drawing/2010/main" val="0"/>
                </a:ext>
              </a:extLst>
            </a:blip>
            <a:srcRect l="2237" t="8668" r="3337" b="6199"/>
            <a:stretch/>
          </p:blipFill>
          <p:spPr>
            <a:xfrm>
              <a:off x="5324315" y="635140"/>
              <a:ext cx="6197668" cy="5587720"/>
            </a:xfrm>
            <a:prstGeom prst="rect">
              <a:avLst/>
            </a:prstGeom>
          </p:spPr>
        </p:pic>
        <p:pic>
          <p:nvPicPr>
            <p:cNvPr id="9" name="Image 8" descr="Une image contenant objet&#10;&#10;Description générée automatiquement">
              <a:extLst>
                <a:ext uri="{FF2B5EF4-FFF2-40B4-BE49-F238E27FC236}">
                  <a16:creationId xmlns:a16="http://schemas.microsoft.com/office/drawing/2014/main" id="{4114D625-E432-4240-8125-3DF5BCD9F79D}"/>
                </a:ext>
              </a:extLst>
            </p:cNvPr>
            <p:cNvPicPr>
              <a:picLocks noChangeAspect="1"/>
            </p:cNvPicPr>
            <p:nvPr/>
          </p:nvPicPr>
          <p:blipFill>
            <a:blip r:embed="rId4" cstate="hqprint">
              <a:extLst>
                <a:ext uri="{BEBA8EAE-BF5A-486C-A8C5-ECC9F3942E4B}">
                  <a14:imgProps xmlns:a14="http://schemas.microsoft.com/office/drawing/2010/main">
                    <a14:imgLayer r:embed="rId5">
                      <a14:imgEffect>
                        <a14:backgroundRemoval t="1250" b="90417" l="10000" r="90000">
                          <a14:foregroundMark x1="69219" y1="6250" x2="69219" y2="6250"/>
                          <a14:foregroundMark x1="67500" y1="1458" x2="67500" y2="1458"/>
                          <a14:foregroundMark x1="57656" y1="87083" x2="57656" y2="87083"/>
                          <a14:foregroundMark x1="56094" y1="90417" x2="56094" y2="90417"/>
                          <a14:backgroundMark x1="57031" y1="88958" x2="57031" y2="88958"/>
                          <a14:backgroundMark x1="56406" y1="85000" x2="56406" y2="85000"/>
                          <a14:backgroundMark x1="52812" y1="91875" x2="52812" y2="91875"/>
                          <a14:backgroundMark x1="55000" y1="78125" x2="55000" y2="78125"/>
                          <a14:backgroundMark x1="57969" y1="87292" x2="57969" y2="87292"/>
                          <a14:backgroundMark x1="57188" y1="86667" x2="57188" y2="86667"/>
                          <a14:backgroundMark x1="57500" y1="87083" x2="57500" y2="87083"/>
                          <a14:backgroundMark x1="56250" y1="91042" x2="56250" y2="91042"/>
                          <a14:backgroundMark x1="56094" y1="90417" x2="56094" y2="90417"/>
                          <a14:backgroundMark x1="58125" y1="75000" x2="58125" y2="75000"/>
                          <a14:backgroundMark x1="59844" y1="76667" x2="59844" y2="76667"/>
                          <a14:backgroundMark x1="59375" y1="76458" x2="59375" y2="76458"/>
                          <a14:backgroundMark x1="52500" y1="78333" x2="52500" y2="78333"/>
                          <a14:backgroundMark x1="58281" y1="76667" x2="58281" y2="76667"/>
                          <a14:backgroundMark x1="57656" y1="76667" x2="57656" y2="76667"/>
                          <a14:backgroundMark x1="56563" y1="76875" x2="56563" y2="76875"/>
                        </a14:backgroundRemoval>
                      </a14:imgEffect>
                    </a14:imgLayer>
                  </a14:imgProps>
                </a:ext>
                <a:ext uri="{28A0092B-C50C-407E-A947-70E740481C1C}">
                  <a14:useLocalDpi xmlns:a14="http://schemas.microsoft.com/office/drawing/2010/main" val="0"/>
                </a:ext>
              </a:extLst>
            </a:blip>
            <a:stretch>
              <a:fillRect/>
            </a:stretch>
          </p:blipFill>
          <p:spPr>
            <a:xfrm rot="11249789">
              <a:off x="8267382" y="2520219"/>
              <a:ext cx="1608422" cy="1206316"/>
            </a:xfrm>
            <a:prstGeom prst="rect">
              <a:avLst/>
            </a:prstGeom>
          </p:spPr>
        </p:pic>
        <p:sp>
          <p:nvSpPr>
            <p:cNvPr id="11" name="Rectangle 10">
              <a:extLst>
                <a:ext uri="{FF2B5EF4-FFF2-40B4-BE49-F238E27FC236}">
                  <a16:creationId xmlns:a16="http://schemas.microsoft.com/office/drawing/2014/main" id="{5C3B3335-C6F0-47BB-B494-EFD4EC5A5445}"/>
                </a:ext>
              </a:extLst>
            </p:cNvPr>
            <p:cNvSpPr/>
            <p:nvPr/>
          </p:nvSpPr>
          <p:spPr>
            <a:xfrm>
              <a:off x="9147019" y="3639913"/>
              <a:ext cx="371059" cy="923112"/>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Rectangle 15">
              <a:extLst>
                <a:ext uri="{FF2B5EF4-FFF2-40B4-BE49-F238E27FC236}">
                  <a16:creationId xmlns:a16="http://schemas.microsoft.com/office/drawing/2014/main" id="{F68FB32F-8274-4C5D-AEE6-3CF3E5CF4675}"/>
                </a:ext>
              </a:extLst>
            </p:cNvPr>
            <p:cNvSpPr/>
            <p:nvPr/>
          </p:nvSpPr>
          <p:spPr>
            <a:xfrm>
              <a:off x="9211487" y="3882141"/>
              <a:ext cx="371060" cy="523461"/>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Rectangle 16">
              <a:extLst>
                <a:ext uri="{FF2B5EF4-FFF2-40B4-BE49-F238E27FC236}">
                  <a16:creationId xmlns:a16="http://schemas.microsoft.com/office/drawing/2014/main" id="{161C4F6C-0AD1-4888-9C31-CAA838419E81}"/>
                </a:ext>
              </a:extLst>
            </p:cNvPr>
            <p:cNvSpPr/>
            <p:nvPr/>
          </p:nvSpPr>
          <p:spPr>
            <a:xfrm rot="20239086">
              <a:off x="9166965" y="3481515"/>
              <a:ext cx="371060" cy="494043"/>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11946851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B2AFC2A-0AEF-46C9-999D-7A7BAAFB9C1B}"/>
              </a:ext>
            </a:extLst>
          </p:cNvPr>
          <p:cNvSpPr>
            <a:spLocks noGrp="1"/>
          </p:cNvSpPr>
          <p:nvPr>
            <p:ph type="title"/>
          </p:nvPr>
        </p:nvSpPr>
        <p:spPr>
          <a:xfrm>
            <a:off x="919119" y="-39757"/>
            <a:ext cx="10353762" cy="1257300"/>
          </a:xfrm>
        </p:spPr>
        <p:txBody>
          <a:bodyPr>
            <a:normAutofit/>
          </a:bodyPr>
          <a:lstStyle/>
          <a:p>
            <a:r>
              <a:rPr lang="fr-FR" sz="5400">
                <a:latin typeface="Agency FB" panose="020B0503020202020204" pitchFamily="34" charset="0"/>
              </a:rPr>
              <a:t>Project plan</a:t>
            </a:r>
          </a:p>
        </p:txBody>
      </p:sp>
      <p:sp>
        <p:nvSpPr>
          <p:cNvPr id="3" name="Espace réservé du contenu 2">
            <a:extLst>
              <a:ext uri="{FF2B5EF4-FFF2-40B4-BE49-F238E27FC236}">
                <a16:creationId xmlns:a16="http://schemas.microsoft.com/office/drawing/2014/main" id="{FB1FCD4A-6041-42EC-ADDA-F4FF86621FE5}"/>
              </a:ext>
            </a:extLst>
          </p:cNvPr>
          <p:cNvSpPr>
            <a:spLocks noGrp="1"/>
          </p:cNvSpPr>
          <p:nvPr>
            <p:ph idx="1"/>
          </p:nvPr>
        </p:nvSpPr>
        <p:spPr>
          <a:xfrm>
            <a:off x="377687" y="1033671"/>
            <a:ext cx="11436626" cy="5685182"/>
          </a:xfrm>
        </p:spPr>
        <p:txBody>
          <a:bodyPr>
            <a:normAutofit fontScale="77500" lnSpcReduction="20000"/>
          </a:bodyPr>
          <a:lstStyle/>
          <a:p>
            <a:r>
              <a:rPr lang="en-IL" sz="3000" b="1" u="sng" dirty="0">
                <a:latin typeface="Bahnschrift Light Condensed" panose="020B0502040204020203" pitchFamily="34" charset="0"/>
              </a:rPr>
              <a:t>Goal</a:t>
            </a:r>
            <a:r>
              <a:rPr lang="en-IL" sz="2600" u="sng" dirty="0">
                <a:latin typeface="Bahnschrift Light Condensed" panose="020B0502040204020203" pitchFamily="34" charset="0"/>
              </a:rPr>
              <a:t> :</a:t>
            </a:r>
            <a:r>
              <a:rPr lang="en-IL" sz="2600" dirty="0">
                <a:latin typeface="Bahnschrift Light Condensed" panose="020B0502040204020203" pitchFamily="34" charset="0"/>
              </a:rPr>
              <a:t> </a:t>
            </a:r>
            <a:r>
              <a:rPr lang="en-IL" dirty="0">
                <a:latin typeface="Bahnschrift Light Condensed" panose="020B0502040204020203" pitchFamily="34" charset="0"/>
              </a:rPr>
              <a:t>Build a system that can locate a fruit in 3</a:t>
            </a:r>
            <a:r>
              <a:rPr lang="fr-FR" dirty="0">
                <a:latin typeface="Bahnschrift Light Condensed" panose="020B0502040204020203" pitchFamily="34" charset="0"/>
              </a:rPr>
              <a:t>D</a:t>
            </a:r>
            <a:r>
              <a:rPr lang="en-IL" dirty="0">
                <a:latin typeface="Bahnschrift Light Condensed" panose="020B0502040204020203" pitchFamily="34" charset="0"/>
              </a:rPr>
              <a:t> using an Intel </a:t>
            </a:r>
            <a:r>
              <a:rPr lang="en-US" dirty="0">
                <a:latin typeface="Bahnschrift Light Condensed" panose="020B0502040204020203" pitchFamily="34" charset="0"/>
              </a:rPr>
              <a:t>RealSense</a:t>
            </a:r>
            <a:r>
              <a:rPr lang="en-IL" dirty="0">
                <a:latin typeface="Bahnschrift Light Condensed" panose="020B0502040204020203" pitchFamily="34" charset="0"/>
              </a:rPr>
              <a:t> </a:t>
            </a:r>
            <a:r>
              <a:rPr lang="fr-FR" dirty="0">
                <a:latin typeface="Bahnschrift Light Condensed" panose="020B0502040204020203" pitchFamily="34" charset="0"/>
              </a:rPr>
              <a:t>D</a:t>
            </a:r>
            <a:r>
              <a:rPr lang="en-IL" dirty="0">
                <a:latin typeface="Bahnschrift Light Condensed" panose="020B0502040204020203" pitchFamily="34" charset="0"/>
              </a:rPr>
              <a:t>435 and handle it with the help of a robotic arm.</a:t>
            </a:r>
          </a:p>
          <a:p>
            <a:r>
              <a:rPr lang="en-IL" sz="2600" b="1" u="sng" dirty="0">
                <a:latin typeface="Bahnschrift Light Condensed" panose="020B0502040204020203" pitchFamily="34" charset="0"/>
              </a:rPr>
              <a:t>Steps</a:t>
            </a:r>
            <a:r>
              <a:rPr lang="en-IL" sz="2200" u="sng" dirty="0">
                <a:latin typeface="Bahnschrift Light Condensed" panose="020B0502040204020203" pitchFamily="34" charset="0"/>
              </a:rPr>
              <a:t> : </a:t>
            </a:r>
          </a:p>
          <a:p>
            <a:pPr marL="494100" indent="-457200">
              <a:buAutoNum type="arabicParenR"/>
            </a:pPr>
            <a:r>
              <a:rPr lang="en-IL" sz="2600" dirty="0">
                <a:latin typeface="Bahnschrift Light Condensed" panose="020B0502040204020203" pitchFamily="34" charset="0"/>
              </a:rPr>
              <a:t>Image processing </a:t>
            </a:r>
          </a:p>
          <a:p>
            <a:pPr marL="871200" lvl="1" indent="-457200">
              <a:buAutoNum type="alphaLcParenR"/>
            </a:pPr>
            <a:r>
              <a:rPr lang="en-IL" dirty="0">
                <a:latin typeface="Bahnschrift Light Condensed" panose="020B0502040204020203" pitchFamily="34" charset="0"/>
              </a:rPr>
              <a:t>Articles about the domain</a:t>
            </a:r>
          </a:p>
          <a:p>
            <a:pPr marL="871200" lvl="1" indent="-457200">
              <a:buAutoNum type="alphaLcParenR"/>
            </a:pPr>
            <a:r>
              <a:rPr lang="en-IL" sz="2000" dirty="0">
                <a:latin typeface="Bahnschrift Light Condensed" panose="020B0502040204020203" pitchFamily="34" charset="0"/>
              </a:rPr>
              <a:t>Defining image processing model </a:t>
            </a:r>
          </a:p>
          <a:p>
            <a:pPr marL="871200" lvl="1" indent="-457200">
              <a:buAutoNum type="alphaLcParenR"/>
            </a:pPr>
            <a:r>
              <a:rPr lang="en-IL" dirty="0">
                <a:latin typeface="Bahnschrift Light Condensed" panose="020B0502040204020203" pitchFamily="34" charset="0"/>
              </a:rPr>
              <a:t>Test the accuracy of the image processing model</a:t>
            </a:r>
          </a:p>
          <a:p>
            <a:pPr marL="36900" indent="-457200">
              <a:buNone/>
            </a:pPr>
            <a:r>
              <a:rPr lang="en-US" dirty="0">
                <a:latin typeface="Bahnschrift Light Condensed" panose="020B0502040204020203" pitchFamily="34" charset="0"/>
              </a:rPr>
              <a:t>2</a:t>
            </a:r>
            <a:r>
              <a:rPr lang="en-IL" dirty="0">
                <a:latin typeface="Bahnschrift Light Condensed" panose="020B0502040204020203" pitchFamily="34" charset="0"/>
              </a:rPr>
              <a:t>) </a:t>
            </a:r>
            <a:r>
              <a:rPr lang="fr-FR" dirty="0">
                <a:latin typeface="Bahnschrift Light Condensed" panose="020B0502040204020203" pitchFamily="34" charset="0"/>
              </a:rPr>
              <a:t>	</a:t>
            </a:r>
            <a:r>
              <a:rPr lang="en-IL" sz="2600" dirty="0">
                <a:latin typeface="Bahnschrift Light Condensed" panose="020B0502040204020203" pitchFamily="34" charset="0"/>
              </a:rPr>
              <a:t>Guide the robotic arm to the fruit using the coordinates extracted from the Intel </a:t>
            </a:r>
            <a:r>
              <a:rPr lang="en-US" sz="2600" dirty="0">
                <a:latin typeface="Bahnschrift Light Condensed" panose="020B0502040204020203" pitchFamily="34" charset="0"/>
              </a:rPr>
              <a:t>RealSense</a:t>
            </a:r>
            <a:r>
              <a:rPr lang="en-IL" sz="2600" dirty="0">
                <a:latin typeface="Bahnschrift Light Condensed" panose="020B0502040204020203" pitchFamily="34" charset="0"/>
              </a:rPr>
              <a:t> camera</a:t>
            </a:r>
            <a:endParaRPr lang="en-IL" dirty="0">
              <a:latin typeface="Bahnschrift Light Condensed" panose="020B0502040204020203" pitchFamily="34" charset="0"/>
            </a:endParaRPr>
          </a:p>
          <a:p>
            <a:pPr marL="871200" lvl="1" indent="-457200">
              <a:buFont typeface="Wingdings 2" charset="2"/>
              <a:buAutoNum type="alphaLcParenR"/>
            </a:pPr>
            <a:r>
              <a:rPr lang="en-IL" dirty="0">
                <a:latin typeface="Bahnschrift Light Condensed" panose="020B0502040204020203" pitchFamily="34" charset="0"/>
              </a:rPr>
              <a:t>Locate the fruit with the camera</a:t>
            </a:r>
          </a:p>
          <a:p>
            <a:pPr marL="871200" lvl="1" indent="-457200">
              <a:buFont typeface="Wingdings 2" charset="2"/>
              <a:buAutoNum type="alphaLcParenR"/>
            </a:pPr>
            <a:r>
              <a:rPr lang="en-IL" sz="2000" dirty="0">
                <a:latin typeface="Bahnschrift Light Condensed" panose="020B0502040204020203" pitchFamily="34" charset="0"/>
              </a:rPr>
              <a:t>Simulation of the robotic arm</a:t>
            </a:r>
            <a:endParaRPr lang="en-US" sz="2000" dirty="0">
              <a:latin typeface="Bahnschrift Light Condensed" panose="020B0502040204020203" pitchFamily="34" charset="0"/>
            </a:endParaRPr>
          </a:p>
          <a:p>
            <a:pPr marL="36900" indent="-457200">
              <a:buNone/>
            </a:pPr>
            <a:r>
              <a:rPr lang="en-US" dirty="0">
                <a:latin typeface="Bahnschrift Light Condensed" panose="020B0502040204020203" pitchFamily="34" charset="0"/>
              </a:rPr>
              <a:t>3</a:t>
            </a:r>
            <a:r>
              <a:rPr lang="en-IL" dirty="0">
                <a:latin typeface="Bahnschrift Light Condensed" panose="020B0502040204020203" pitchFamily="34" charset="0"/>
              </a:rPr>
              <a:t>) </a:t>
            </a:r>
            <a:r>
              <a:rPr lang="fr-FR" dirty="0">
                <a:latin typeface="Bahnschrift Light Condensed" panose="020B0502040204020203" pitchFamily="34" charset="0"/>
              </a:rPr>
              <a:t>	</a:t>
            </a:r>
            <a:r>
              <a:rPr lang="fr-FR" sz="2600" dirty="0">
                <a:latin typeface="Bahnschrift Light Condensed" panose="020B0502040204020203" pitchFamily="34" charset="0"/>
              </a:rPr>
              <a:t>RealSense coordinates to Robotic arm movement</a:t>
            </a:r>
            <a:endParaRPr lang="en-IL" sz="2600" dirty="0">
              <a:latin typeface="Bahnschrift Light Condensed" panose="020B0502040204020203" pitchFamily="34" charset="0"/>
            </a:endParaRPr>
          </a:p>
          <a:p>
            <a:pPr marL="871200" lvl="1" indent="-457200">
              <a:buAutoNum type="alphaLcParenR"/>
            </a:pPr>
            <a:r>
              <a:rPr lang="en-IL" sz="2100" dirty="0">
                <a:latin typeface="Bahnschrift Light Condensed" panose="020B0502040204020203" pitchFamily="34" charset="0"/>
              </a:rPr>
              <a:t>Convert </a:t>
            </a:r>
            <a:r>
              <a:rPr lang="en-IL" sz="2100" dirty="0" err="1">
                <a:latin typeface="Bahnschrift Light Condensed" panose="020B0502040204020203" pitchFamily="34" charset="0"/>
              </a:rPr>
              <a:t>color</a:t>
            </a:r>
            <a:r>
              <a:rPr lang="en-IL" sz="2100" dirty="0">
                <a:latin typeface="Bahnschrift Light Condensed" panose="020B0502040204020203" pitchFamily="34" charset="0"/>
              </a:rPr>
              <a:t> pixel to coordinates</a:t>
            </a:r>
          </a:p>
          <a:p>
            <a:pPr marL="871200" lvl="1" indent="-457200">
              <a:buAutoNum type="alphaLcParenR"/>
            </a:pPr>
            <a:r>
              <a:rPr lang="en-IL" sz="2100" dirty="0">
                <a:latin typeface="Bahnschrift Light Condensed" panose="020B0502040204020203" pitchFamily="34" charset="0"/>
              </a:rPr>
              <a:t>Calculate arm angles with coordinates</a:t>
            </a:r>
            <a:endParaRPr lang="en-US" sz="2100" dirty="0">
              <a:latin typeface="Bahnschrift Light Condensed" panose="020B0502040204020203" pitchFamily="34" charset="0"/>
            </a:endParaRPr>
          </a:p>
          <a:p>
            <a:pPr marL="36900" indent="0">
              <a:buNone/>
            </a:pPr>
            <a:r>
              <a:rPr lang="en-US" sz="2300" dirty="0">
                <a:latin typeface="Bahnschrift Light Condensed" panose="020B0502040204020203" pitchFamily="34" charset="0"/>
              </a:rPr>
              <a:t>4)</a:t>
            </a:r>
            <a:r>
              <a:rPr lang="en-US" sz="2400" dirty="0">
                <a:latin typeface="Bahnschrift Light Condensed" panose="020B0502040204020203" pitchFamily="34" charset="0"/>
              </a:rPr>
              <a:t> 	</a:t>
            </a:r>
            <a:r>
              <a:rPr lang="en-US" sz="2600" dirty="0">
                <a:latin typeface="Bahnschrift Light Condensed" panose="020B0502040204020203" pitchFamily="34" charset="0"/>
              </a:rPr>
              <a:t>Robotic arm </a:t>
            </a:r>
            <a:r>
              <a:rPr lang="en-IL" sz="2600" dirty="0">
                <a:latin typeface="Bahnschrift Light Condensed" panose="020B0502040204020203" pitchFamily="34" charset="0"/>
              </a:rPr>
              <a:t>calibration to the </a:t>
            </a:r>
            <a:r>
              <a:rPr lang="en-US" sz="2600" dirty="0">
                <a:latin typeface="Bahnschrift Light Condensed" panose="020B0502040204020203" pitchFamily="34" charset="0"/>
              </a:rPr>
              <a:t>RealSense</a:t>
            </a:r>
            <a:r>
              <a:rPr lang="en-IL" sz="2600" dirty="0">
                <a:latin typeface="Bahnschrift Light Condensed" panose="020B0502040204020203" pitchFamily="34" charset="0"/>
              </a:rPr>
              <a:t> Camera</a:t>
            </a:r>
          </a:p>
          <a:p>
            <a:pPr marL="871200" lvl="1" indent="-457200">
              <a:buAutoNum type="alphaLcParenR"/>
            </a:pPr>
            <a:r>
              <a:rPr lang="en-IL" sz="2100" dirty="0">
                <a:latin typeface="Bahnschrift Light Condensed" panose="020B0502040204020203" pitchFamily="34" charset="0"/>
              </a:rPr>
              <a:t>Calibrate arm to servos angles</a:t>
            </a:r>
          </a:p>
          <a:p>
            <a:pPr marL="871200" lvl="1" indent="-457200">
              <a:buAutoNum type="alphaLcParenR"/>
            </a:pPr>
            <a:r>
              <a:rPr lang="en-IL" sz="2100" dirty="0">
                <a:latin typeface="Bahnschrift Light Condensed" panose="020B0502040204020203" pitchFamily="34" charset="0"/>
              </a:rPr>
              <a:t>Configurate Limitations</a:t>
            </a:r>
          </a:p>
          <a:p>
            <a:pPr marL="494100" indent="-457200">
              <a:buFont typeface="Wingdings 2" charset="2"/>
              <a:buAutoNum type="alphaLcParenR"/>
            </a:pPr>
            <a:endParaRPr lang="en-IL" dirty="0">
              <a:latin typeface="Bahnschrift Light Condensed" panose="020B0502040204020203" pitchFamily="34" charset="0"/>
            </a:endParaRPr>
          </a:p>
        </p:txBody>
      </p:sp>
    </p:spTree>
    <p:extLst>
      <p:ext uri="{BB962C8B-B14F-4D97-AF65-F5344CB8AC3E}">
        <p14:creationId xmlns:p14="http://schemas.microsoft.com/office/powerpoint/2010/main" val="18423477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B61D64C-4CDA-4521-95F4-9B3699FB3E5A}"/>
              </a:ext>
            </a:extLst>
          </p:cNvPr>
          <p:cNvSpPr>
            <a:spLocks noGrp="1"/>
          </p:cNvSpPr>
          <p:nvPr>
            <p:ph type="title"/>
          </p:nvPr>
        </p:nvSpPr>
        <p:spPr>
          <a:xfrm>
            <a:off x="913795" y="333376"/>
            <a:ext cx="10353762" cy="1466850"/>
          </a:xfrm>
        </p:spPr>
        <p:txBody>
          <a:bodyPr>
            <a:normAutofit/>
          </a:bodyPr>
          <a:lstStyle/>
          <a:p>
            <a:pPr algn="l"/>
            <a:r>
              <a:rPr lang="en-IL" sz="4400" dirty="0">
                <a:latin typeface="Agency FB" panose="020B0503020202020204" pitchFamily="34" charset="0"/>
              </a:rPr>
              <a:t>1) Image processing </a:t>
            </a:r>
            <a:br>
              <a:rPr lang="en-IL" dirty="0">
                <a:latin typeface="Agency FB" panose="020B0503020202020204" pitchFamily="34" charset="0"/>
              </a:rPr>
            </a:br>
            <a:r>
              <a:rPr lang="en-IL" sz="3200" dirty="0">
                <a:latin typeface="Agency FB" panose="020B0503020202020204" pitchFamily="34" charset="0"/>
              </a:rPr>
              <a:t>a) Articles about the domain</a:t>
            </a:r>
            <a:endParaRPr lang="en-IL" dirty="0">
              <a:latin typeface="Agency FB" panose="020B0503020202020204" pitchFamily="34" charset="0"/>
            </a:endParaRPr>
          </a:p>
        </p:txBody>
      </p:sp>
      <p:sp>
        <p:nvSpPr>
          <p:cNvPr id="3" name="Espace réservé du contenu 2">
            <a:extLst>
              <a:ext uri="{FF2B5EF4-FFF2-40B4-BE49-F238E27FC236}">
                <a16:creationId xmlns:a16="http://schemas.microsoft.com/office/drawing/2014/main" id="{01DCBFC3-D256-4E01-8389-46CB84869513}"/>
              </a:ext>
            </a:extLst>
          </p:cNvPr>
          <p:cNvSpPr>
            <a:spLocks noGrp="1"/>
          </p:cNvSpPr>
          <p:nvPr>
            <p:ph idx="1"/>
          </p:nvPr>
        </p:nvSpPr>
        <p:spPr>
          <a:xfrm>
            <a:off x="749203" y="2478786"/>
            <a:ext cx="10353762" cy="3714749"/>
          </a:xfrm>
        </p:spPr>
        <p:txBody>
          <a:bodyPr/>
          <a:lstStyle/>
          <a:p>
            <a:r>
              <a:rPr lang="en-IL" dirty="0">
                <a:latin typeface="Bahnschrift Light Condensed" panose="020B0502040204020203" pitchFamily="34" charset="0"/>
              </a:rPr>
              <a:t>We read articles regarding YOLO and </a:t>
            </a:r>
            <a:r>
              <a:rPr lang="fr-FR" dirty="0" err="1">
                <a:latin typeface="Bahnschrift Light Condensed" panose="020B0502040204020203" pitchFamily="34" charset="0"/>
              </a:rPr>
              <a:t>Yolact</a:t>
            </a:r>
            <a:r>
              <a:rPr lang="en-IL" dirty="0">
                <a:latin typeface="Bahnschrift Light Condensed" panose="020B0502040204020203" pitchFamily="34" charset="0"/>
              </a:rPr>
              <a:t>.</a:t>
            </a:r>
          </a:p>
          <a:p>
            <a:r>
              <a:rPr lang="en-IL" dirty="0">
                <a:latin typeface="Bahnschrift Light Condensed" panose="020B0502040204020203" pitchFamily="34" charset="0"/>
              </a:rPr>
              <a:t>Understood generally how deep learning works and how a model is trained.</a:t>
            </a:r>
          </a:p>
          <a:p>
            <a:r>
              <a:rPr lang="en-IL" dirty="0">
                <a:latin typeface="Bahnschrift Light Condensed" panose="020B0502040204020203" pitchFamily="34" charset="0"/>
              </a:rPr>
              <a:t>Decided to use COCO model for our image processing</a:t>
            </a:r>
          </a:p>
          <a:p>
            <a:endParaRPr lang="en-IL" dirty="0">
              <a:latin typeface="Bahnschrift Light Condensed" panose="020B0502040204020203" pitchFamily="34" charset="0"/>
            </a:endParaRPr>
          </a:p>
          <a:p>
            <a:pPr>
              <a:buFont typeface="Symbol" panose="05050102010706020507" pitchFamily="18" charset="2"/>
              <a:buChar char="Þ"/>
            </a:pPr>
            <a:r>
              <a:rPr lang="en-IL" dirty="0">
                <a:latin typeface="Bahnschrift Light Condensed" panose="020B0502040204020203" pitchFamily="34" charset="0"/>
              </a:rPr>
              <a:t>Goal: recognize fruit with YOLO image segmentation</a:t>
            </a:r>
          </a:p>
          <a:p>
            <a:pPr>
              <a:buFont typeface="Symbol" panose="05050102010706020507" pitchFamily="18" charset="2"/>
              <a:buChar char="Þ"/>
            </a:pPr>
            <a:r>
              <a:rPr lang="en-IL" dirty="0">
                <a:latin typeface="Bahnschrift Light Condensed" panose="020B0502040204020203" pitchFamily="34" charset="0"/>
              </a:rPr>
              <a:t>Conclusion : integrate </a:t>
            </a:r>
            <a:r>
              <a:rPr lang="fr-FR" dirty="0" err="1">
                <a:latin typeface="Bahnschrift Light Condensed" panose="020B0502040204020203" pitchFamily="34" charset="0"/>
              </a:rPr>
              <a:t>Yolact</a:t>
            </a:r>
            <a:r>
              <a:rPr lang="en-IL" dirty="0">
                <a:latin typeface="Bahnschrift Light Condensed" panose="020B0502040204020203" pitchFamily="34" charset="0"/>
              </a:rPr>
              <a:t> model &amp; COCO trained model with the </a:t>
            </a:r>
            <a:r>
              <a:rPr lang="en-US" dirty="0">
                <a:latin typeface="Bahnschrift Light Condensed" panose="020B0502040204020203" pitchFamily="34" charset="0"/>
              </a:rPr>
              <a:t>RealSense</a:t>
            </a:r>
            <a:r>
              <a:rPr lang="en-IL" dirty="0">
                <a:latin typeface="Bahnschrift Light Condensed" panose="020B0502040204020203" pitchFamily="34" charset="0"/>
              </a:rPr>
              <a:t> camera in order to locate the fruit in 3</a:t>
            </a:r>
            <a:r>
              <a:rPr lang="fr-FR" dirty="0">
                <a:latin typeface="Bahnschrift Light Condensed" panose="020B0502040204020203" pitchFamily="34" charset="0"/>
              </a:rPr>
              <a:t>D</a:t>
            </a:r>
            <a:r>
              <a:rPr lang="en-IL" dirty="0">
                <a:latin typeface="Bahnschrift Light Condensed" panose="020B0502040204020203" pitchFamily="34" charset="0"/>
              </a:rPr>
              <a:t> coordinates </a:t>
            </a:r>
          </a:p>
        </p:txBody>
      </p:sp>
      <p:pic>
        <p:nvPicPr>
          <p:cNvPr id="4" name="Picture 3">
            <a:extLst>
              <a:ext uri="{FF2B5EF4-FFF2-40B4-BE49-F238E27FC236}">
                <a16:creationId xmlns:a16="http://schemas.microsoft.com/office/drawing/2014/main" id="{6CD09243-1FFE-4A2F-A9DD-0C4056DE9620}"/>
              </a:ext>
            </a:extLst>
          </p:cNvPr>
          <p:cNvPicPr>
            <a:picLocks noChangeAspect="1"/>
          </p:cNvPicPr>
          <p:nvPr/>
        </p:nvPicPr>
        <p:blipFill>
          <a:blip r:embed="rId2"/>
          <a:stretch>
            <a:fillRect/>
          </a:stretch>
        </p:blipFill>
        <p:spPr>
          <a:xfrm>
            <a:off x="8336473" y="1628595"/>
            <a:ext cx="3579566" cy="2438580"/>
          </a:xfrm>
          <a:prstGeom prst="rect">
            <a:avLst/>
          </a:prstGeom>
        </p:spPr>
      </p:pic>
      <p:pic>
        <p:nvPicPr>
          <p:cNvPr id="5" name="Picture 4">
            <a:extLst>
              <a:ext uri="{FF2B5EF4-FFF2-40B4-BE49-F238E27FC236}">
                <a16:creationId xmlns:a16="http://schemas.microsoft.com/office/drawing/2014/main" id="{B24B9A56-0AD4-4DBF-A312-133C1D0E98AC}"/>
              </a:ext>
            </a:extLst>
          </p:cNvPr>
          <p:cNvPicPr>
            <a:picLocks noChangeAspect="1"/>
          </p:cNvPicPr>
          <p:nvPr/>
        </p:nvPicPr>
        <p:blipFill>
          <a:blip r:embed="rId3"/>
          <a:stretch>
            <a:fillRect/>
          </a:stretch>
        </p:blipFill>
        <p:spPr>
          <a:xfrm>
            <a:off x="4870897" y="574607"/>
            <a:ext cx="3270277" cy="1572729"/>
          </a:xfrm>
          <a:prstGeom prst="rect">
            <a:avLst/>
          </a:prstGeom>
        </p:spPr>
      </p:pic>
    </p:spTree>
    <p:extLst>
      <p:ext uri="{BB962C8B-B14F-4D97-AF65-F5344CB8AC3E}">
        <p14:creationId xmlns:p14="http://schemas.microsoft.com/office/powerpoint/2010/main" val="36891885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B61D64C-4CDA-4521-95F4-9B3699FB3E5A}"/>
              </a:ext>
            </a:extLst>
          </p:cNvPr>
          <p:cNvSpPr>
            <a:spLocks noGrp="1"/>
          </p:cNvSpPr>
          <p:nvPr>
            <p:ph type="title"/>
          </p:nvPr>
        </p:nvSpPr>
        <p:spPr>
          <a:xfrm>
            <a:off x="913795" y="333376"/>
            <a:ext cx="10353762" cy="1466850"/>
          </a:xfrm>
        </p:spPr>
        <p:txBody>
          <a:bodyPr>
            <a:normAutofit/>
          </a:bodyPr>
          <a:lstStyle/>
          <a:p>
            <a:pPr algn="l"/>
            <a:r>
              <a:rPr lang="fr-FR" sz="4400">
                <a:latin typeface="Agency FB" panose="020B0503020202020204" pitchFamily="34" charset="0"/>
              </a:rPr>
              <a:t>1) Image </a:t>
            </a:r>
            <a:r>
              <a:rPr lang="fr-FR" sz="4400" err="1">
                <a:latin typeface="Agency FB" panose="020B0503020202020204" pitchFamily="34" charset="0"/>
              </a:rPr>
              <a:t>processing</a:t>
            </a:r>
            <a:r>
              <a:rPr lang="fr-FR" sz="4400">
                <a:latin typeface="Agency FB" panose="020B0503020202020204" pitchFamily="34" charset="0"/>
              </a:rPr>
              <a:t> </a:t>
            </a:r>
            <a:br>
              <a:rPr lang="fr-FR">
                <a:latin typeface="Agency FB" panose="020B0503020202020204" pitchFamily="34" charset="0"/>
              </a:rPr>
            </a:br>
            <a:r>
              <a:rPr lang="fr-FR" sz="3200">
                <a:latin typeface="Agency FB" panose="020B0503020202020204" pitchFamily="34" charset="0"/>
              </a:rPr>
              <a:t>b) </a:t>
            </a:r>
            <a:r>
              <a:rPr lang="fr-FR" sz="3200" err="1">
                <a:latin typeface="Agency FB" panose="020B0503020202020204" pitchFamily="34" charset="0"/>
              </a:rPr>
              <a:t>Defining</a:t>
            </a:r>
            <a:r>
              <a:rPr lang="fr-FR" sz="3200">
                <a:latin typeface="Agency FB" panose="020B0503020202020204" pitchFamily="34" charset="0"/>
              </a:rPr>
              <a:t> image </a:t>
            </a:r>
            <a:r>
              <a:rPr lang="fr-FR" sz="3200" err="1">
                <a:latin typeface="Agency FB" panose="020B0503020202020204" pitchFamily="34" charset="0"/>
              </a:rPr>
              <a:t>processing</a:t>
            </a:r>
            <a:r>
              <a:rPr lang="fr-FR" sz="3200">
                <a:latin typeface="Agency FB" panose="020B0503020202020204" pitchFamily="34" charset="0"/>
              </a:rPr>
              <a:t> model</a:t>
            </a:r>
            <a:endParaRPr lang="fr-FR">
              <a:latin typeface="Agency FB" panose="020B0503020202020204" pitchFamily="34" charset="0"/>
            </a:endParaRPr>
          </a:p>
        </p:txBody>
      </p:sp>
      <p:sp>
        <p:nvSpPr>
          <p:cNvPr id="3" name="Espace réservé du contenu 2">
            <a:extLst>
              <a:ext uri="{FF2B5EF4-FFF2-40B4-BE49-F238E27FC236}">
                <a16:creationId xmlns:a16="http://schemas.microsoft.com/office/drawing/2014/main" id="{01DCBFC3-D256-4E01-8389-46CB84869513}"/>
              </a:ext>
            </a:extLst>
          </p:cNvPr>
          <p:cNvSpPr>
            <a:spLocks noGrp="1"/>
          </p:cNvSpPr>
          <p:nvPr>
            <p:ph idx="1"/>
          </p:nvPr>
        </p:nvSpPr>
        <p:spPr/>
        <p:txBody>
          <a:bodyPr/>
          <a:lstStyle/>
          <a:p>
            <a:pPr algn="just"/>
            <a:r>
              <a:rPr lang="en-US" dirty="0">
                <a:latin typeface="Bahnschrift Light Condensed" panose="020B0502040204020203" pitchFamily="34" charset="0"/>
              </a:rPr>
              <a:t>Used </a:t>
            </a:r>
            <a:r>
              <a:rPr lang="en-US" dirty="0" err="1">
                <a:latin typeface="Bahnschrift Light Condensed" panose="020B0502040204020203" pitchFamily="34" charset="0"/>
              </a:rPr>
              <a:t>Yolact</a:t>
            </a:r>
            <a:r>
              <a:rPr lang="en-US" dirty="0">
                <a:latin typeface="Bahnschrift Light Condensed" panose="020B0502040204020203" pitchFamily="34" charset="0"/>
              </a:rPr>
              <a:t> to segment specific items (bananas in our case)</a:t>
            </a:r>
          </a:p>
          <a:p>
            <a:pPr algn="just"/>
            <a:r>
              <a:rPr lang="en-US" dirty="0">
                <a:latin typeface="Bahnschrift Light Condensed" panose="020B0502040204020203" pitchFamily="34" charset="0"/>
              </a:rPr>
              <a:t>Integrated </a:t>
            </a:r>
            <a:r>
              <a:rPr lang="en-US" dirty="0" err="1">
                <a:latin typeface="Bahnschrift Light Condensed" panose="020B0502040204020203" pitchFamily="34" charset="0"/>
              </a:rPr>
              <a:t>Yolact</a:t>
            </a:r>
            <a:r>
              <a:rPr lang="en-US" dirty="0">
                <a:latin typeface="Bahnschrift Light Condensed" panose="020B0502040204020203" pitchFamily="34" charset="0"/>
              </a:rPr>
              <a:t> </a:t>
            </a:r>
            <a:r>
              <a:rPr lang="en-US" dirty="0" err="1">
                <a:latin typeface="Bahnschrift Light Condensed" panose="020B0502040204020203" pitchFamily="34" charset="0"/>
              </a:rPr>
              <a:t>github</a:t>
            </a:r>
            <a:r>
              <a:rPr lang="en-US" dirty="0">
                <a:latin typeface="Bahnschrift Light Condensed" panose="020B0502040204020203" pitchFamily="34" charset="0"/>
              </a:rPr>
              <a:t> code with the RealSense camera to receive 3D coordinates for segmented image</a:t>
            </a:r>
          </a:p>
          <a:p>
            <a:pPr algn="just"/>
            <a:r>
              <a:rPr lang="en-US" dirty="0">
                <a:latin typeface="Bahnschrift Light Condensed" panose="020B0502040204020203" pitchFamily="34" charset="0"/>
              </a:rPr>
              <a:t>Isolate the fruit from its surroundings. </a:t>
            </a:r>
          </a:p>
          <a:p>
            <a:pPr algn="just"/>
            <a:r>
              <a:rPr lang="en-US" dirty="0">
                <a:latin typeface="Bahnschrift Light Condensed" panose="020B0502040204020203" pitchFamily="34" charset="0"/>
              </a:rPr>
              <a:t>Calculate the best location to grip the fruit.</a:t>
            </a:r>
          </a:p>
          <a:p>
            <a:pPr algn="just"/>
            <a:endParaRPr lang="fr-FR" dirty="0">
              <a:latin typeface="Bahnschrift Light Condensed" panose="020B0502040204020203" pitchFamily="34" charset="0"/>
            </a:endParaRPr>
          </a:p>
        </p:txBody>
      </p:sp>
      <p:pic>
        <p:nvPicPr>
          <p:cNvPr id="5" name="Picture 4"/>
          <p:cNvPicPr>
            <a:picLocks noChangeAspect="1"/>
          </p:cNvPicPr>
          <p:nvPr/>
        </p:nvPicPr>
        <p:blipFill rotWithShape="1">
          <a:blip r:embed="rId2"/>
          <a:srcRect t="4002"/>
          <a:stretch/>
        </p:blipFill>
        <p:spPr>
          <a:xfrm>
            <a:off x="6593965" y="4394695"/>
            <a:ext cx="3103903" cy="2262880"/>
          </a:xfrm>
          <a:prstGeom prst="rect">
            <a:avLst/>
          </a:prstGeom>
        </p:spPr>
      </p:pic>
      <p:pic>
        <p:nvPicPr>
          <p:cNvPr id="6" name="Picture 5"/>
          <p:cNvPicPr>
            <a:picLocks noChangeAspect="1"/>
          </p:cNvPicPr>
          <p:nvPr/>
        </p:nvPicPr>
        <p:blipFill>
          <a:blip r:embed="rId3"/>
          <a:stretch>
            <a:fillRect/>
          </a:stretch>
        </p:blipFill>
        <p:spPr>
          <a:xfrm>
            <a:off x="2036618" y="4394695"/>
            <a:ext cx="3028266" cy="2262880"/>
          </a:xfrm>
          <a:prstGeom prst="rect">
            <a:avLst/>
          </a:prstGeom>
        </p:spPr>
      </p:pic>
      <p:sp>
        <p:nvSpPr>
          <p:cNvPr id="7" name="TextBox 6"/>
          <p:cNvSpPr txBox="1"/>
          <p:nvPr/>
        </p:nvSpPr>
        <p:spPr>
          <a:xfrm>
            <a:off x="5495106" y="5012575"/>
            <a:ext cx="1172095" cy="707886"/>
          </a:xfrm>
          <a:prstGeom prst="rect">
            <a:avLst/>
          </a:prstGeom>
          <a:noFill/>
        </p:spPr>
        <p:txBody>
          <a:bodyPr wrap="square" rtlCol="0">
            <a:spAutoFit/>
          </a:bodyPr>
          <a:lstStyle/>
          <a:p>
            <a:r>
              <a:rPr lang="en-IL" sz="4000">
                <a:latin typeface="Times New Roman" panose="02020603050405020304" pitchFamily="18" charset="0"/>
                <a:cs typeface="Times New Roman" panose="02020603050405020304" pitchFamily="18" charset="0"/>
              </a:rPr>
              <a:t>→</a:t>
            </a:r>
            <a:endParaRPr lang="en-US"/>
          </a:p>
        </p:txBody>
      </p:sp>
    </p:spTree>
    <p:extLst>
      <p:ext uri="{BB962C8B-B14F-4D97-AF65-F5344CB8AC3E}">
        <p14:creationId xmlns:p14="http://schemas.microsoft.com/office/powerpoint/2010/main" val="29212988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B61D64C-4CDA-4521-95F4-9B3699FB3E5A}"/>
              </a:ext>
            </a:extLst>
          </p:cNvPr>
          <p:cNvSpPr>
            <a:spLocks noGrp="1"/>
          </p:cNvSpPr>
          <p:nvPr>
            <p:ph type="title"/>
          </p:nvPr>
        </p:nvSpPr>
        <p:spPr>
          <a:xfrm>
            <a:off x="913795" y="333376"/>
            <a:ext cx="10353762" cy="1466850"/>
          </a:xfrm>
        </p:spPr>
        <p:txBody>
          <a:bodyPr>
            <a:normAutofit/>
          </a:bodyPr>
          <a:lstStyle/>
          <a:p>
            <a:pPr algn="l"/>
            <a:r>
              <a:rPr lang="fr-FR" sz="4400">
                <a:latin typeface="Agency FB" panose="020B0503020202020204" pitchFamily="34" charset="0"/>
              </a:rPr>
              <a:t>1) Image </a:t>
            </a:r>
            <a:r>
              <a:rPr lang="fr-FR" sz="4400" err="1">
                <a:latin typeface="Agency FB" panose="020B0503020202020204" pitchFamily="34" charset="0"/>
              </a:rPr>
              <a:t>processing</a:t>
            </a:r>
            <a:r>
              <a:rPr lang="fr-FR" sz="4400">
                <a:latin typeface="Agency FB" panose="020B0503020202020204" pitchFamily="34" charset="0"/>
              </a:rPr>
              <a:t> </a:t>
            </a:r>
            <a:br>
              <a:rPr lang="fr-FR">
                <a:latin typeface="Agency FB" panose="020B0503020202020204" pitchFamily="34" charset="0"/>
              </a:rPr>
            </a:br>
            <a:r>
              <a:rPr lang="fr-FR" sz="3200">
                <a:latin typeface="Agency FB" panose="020B0503020202020204" pitchFamily="34" charset="0"/>
              </a:rPr>
              <a:t>c) </a:t>
            </a:r>
            <a:r>
              <a:rPr lang="en-US" sz="3200">
                <a:latin typeface="Agency FB" panose="020B0503020202020204" pitchFamily="34" charset="0"/>
              </a:rPr>
              <a:t>Test the accuracy of the image processing model</a:t>
            </a:r>
            <a:endParaRPr lang="en-US">
              <a:latin typeface="Agency FB" panose="020B0503020202020204" pitchFamily="34" charset="0"/>
            </a:endParaRPr>
          </a:p>
        </p:txBody>
      </p:sp>
      <p:sp>
        <p:nvSpPr>
          <p:cNvPr id="3" name="Espace réservé du contenu 2">
            <a:extLst>
              <a:ext uri="{FF2B5EF4-FFF2-40B4-BE49-F238E27FC236}">
                <a16:creationId xmlns:a16="http://schemas.microsoft.com/office/drawing/2014/main" id="{01DCBFC3-D256-4E01-8389-46CB84869513}"/>
              </a:ext>
            </a:extLst>
          </p:cNvPr>
          <p:cNvSpPr>
            <a:spLocks noGrp="1"/>
          </p:cNvSpPr>
          <p:nvPr>
            <p:ph idx="1"/>
          </p:nvPr>
        </p:nvSpPr>
        <p:spPr/>
        <p:txBody>
          <a:bodyPr>
            <a:normAutofit fontScale="92500"/>
          </a:bodyPr>
          <a:lstStyle/>
          <a:p>
            <a:pPr marL="36900" indent="0">
              <a:buNone/>
            </a:pPr>
            <a:r>
              <a:rPr lang="en-US" dirty="0">
                <a:latin typeface="Bahnschrift Light Condensed" panose="020B0502040204020203" pitchFamily="34" charset="0"/>
              </a:rPr>
              <a:t>Main challenge found using </a:t>
            </a:r>
            <a:r>
              <a:rPr lang="en-US" dirty="0" err="1">
                <a:latin typeface="Bahnschrift Light Condensed" panose="020B0502040204020203" pitchFamily="34" charset="0"/>
              </a:rPr>
              <a:t>Yolact</a:t>
            </a:r>
            <a:r>
              <a:rPr lang="en-US" dirty="0">
                <a:latin typeface="Bahnschrift Light Condensed" panose="020B0502040204020203" pitchFamily="34" charset="0"/>
              </a:rPr>
              <a:t> &amp; RealSense</a:t>
            </a:r>
          </a:p>
          <a:p>
            <a:r>
              <a:rPr lang="en-US" dirty="0">
                <a:latin typeface="Bahnschrift Light Condensed" panose="020B0502040204020203" pitchFamily="34" charset="0"/>
              </a:rPr>
              <a:t>Segmentation wasn’t accurate or stable. The segmentation would sometimes focus on the fruit and abruptly include the surroundings of the fruit. This would cause the COM (center of mass) to be extremely unstable and in practice wasn’t able to locate the fruit with certainty.</a:t>
            </a:r>
          </a:p>
          <a:p>
            <a:r>
              <a:rPr lang="en-US" dirty="0">
                <a:latin typeface="Bahnschrift Light Condensed" panose="020B0502040204020203" pitchFamily="34" charset="0"/>
              </a:rPr>
              <a:t>Measuring the distance from the fruit and comparing with Efraim’s distance numbers we found large inaccuracies which we believed were caused by the segmentation crudeness. </a:t>
            </a:r>
          </a:p>
          <a:p>
            <a:endParaRPr lang="fr-FR" dirty="0">
              <a:latin typeface="Bahnschrift Light Condensed" panose="020B0502040204020203" pitchFamily="34" charset="0"/>
            </a:endParaRPr>
          </a:p>
          <a:p>
            <a:pPr>
              <a:buFont typeface="Symbol" panose="05050102010706020507" pitchFamily="18" charset="2"/>
              <a:buChar char="Þ"/>
            </a:pPr>
            <a:r>
              <a:rPr lang="fr-FR" dirty="0">
                <a:latin typeface="Bahnschrift Light Condensed" panose="020B0502040204020203" pitchFamily="34" charset="0"/>
              </a:rPr>
              <a:t>Conclusion : </a:t>
            </a:r>
            <a:br>
              <a:rPr lang="fr-FR" dirty="0">
                <a:latin typeface="Bahnschrift Light Condensed" panose="020B0502040204020203" pitchFamily="34" charset="0"/>
              </a:rPr>
            </a:br>
            <a:r>
              <a:rPr lang="en-US" dirty="0">
                <a:latin typeface="Bahnschrift Light Condensed" panose="020B0502040204020203" pitchFamily="34" charset="0"/>
              </a:rPr>
              <a:t>A solution must be found to locate the fruit with high certainty and decide when the location calculated is valid.</a:t>
            </a:r>
          </a:p>
        </p:txBody>
      </p:sp>
      <p:pic>
        <p:nvPicPr>
          <p:cNvPr id="5" name="Picture 4">
            <a:extLst>
              <a:ext uri="{FF2B5EF4-FFF2-40B4-BE49-F238E27FC236}">
                <a16:creationId xmlns:a16="http://schemas.microsoft.com/office/drawing/2014/main" id="{393CBD3B-29AB-4A04-A1BC-E58B09CA69EC}"/>
              </a:ext>
            </a:extLst>
          </p:cNvPr>
          <p:cNvPicPr>
            <a:picLocks noChangeAspect="1"/>
          </p:cNvPicPr>
          <p:nvPr/>
        </p:nvPicPr>
        <p:blipFill rotWithShape="1">
          <a:blip r:embed="rId2"/>
          <a:srcRect t="4002"/>
          <a:stretch/>
        </p:blipFill>
        <p:spPr>
          <a:xfrm>
            <a:off x="8637721" y="361952"/>
            <a:ext cx="2725604" cy="1987084"/>
          </a:xfrm>
          <a:prstGeom prst="rect">
            <a:avLst/>
          </a:prstGeom>
        </p:spPr>
      </p:pic>
    </p:spTree>
    <p:extLst>
      <p:ext uri="{BB962C8B-B14F-4D97-AF65-F5344CB8AC3E}">
        <p14:creationId xmlns:p14="http://schemas.microsoft.com/office/powerpoint/2010/main" val="21648120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B61D64C-4CDA-4521-95F4-9B3699FB3E5A}"/>
              </a:ext>
            </a:extLst>
          </p:cNvPr>
          <p:cNvSpPr>
            <a:spLocks noGrp="1"/>
          </p:cNvSpPr>
          <p:nvPr>
            <p:ph type="title"/>
          </p:nvPr>
        </p:nvSpPr>
        <p:spPr>
          <a:xfrm>
            <a:off x="549966" y="465898"/>
            <a:ext cx="11066170" cy="1466850"/>
          </a:xfrm>
        </p:spPr>
        <p:txBody>
          <a:bodyPr>
            <a:normAutofit/>
          </a:bodyPr>
          <a:lstStyle/>
          <a:p>
            <a:pPr algn="l"/>
            <a:r>
              <a:rPr lang="fr-FR" sz="4400" dirty="0">
                <a:latin typeface="Agency FB" panose="020B0503020202020204" pitchFamily="34" charset="0"/>
              </a:rPr>
              <a:t>2) </a:t>
            </a:r>
            <a:r>
              <a:rPr lang="fr-FR" sz="4400" dirty="0" err="1">
                <a:latin typeface="Agency FB" panose="020B0503020202020204" pitchFamily="34" charset="0"/>
              </a:rPr>
              <a:t>Robotic</a:t>
            </a:r>
            <a:r>
              <a:rPr lang="fr-FR" sz="4400" dirty="0">
                <a:latin typeface="Agency FB" panose="020B0503020202020204" pitchFamily="34" charset="0"/>
              </a:rPr>
              <a:t> arm </a:t>
            </a:r>
            <a:r>
              <a:rPr lang="fr-FR" sz="4400" dirty="0" err="1">
                <a:latin typeface="Agency FB" panose="020B0503020202020204" pitchFamily="34" charset="0"/>
              </a:rPr>
              <a:t>movement</a:t>
            </a:r>
            <a:r>
              <a:rPr lang="fr-FR" sz="4400" dirty="0">
                <a:latin typeface="Agency FB" panose="020B0503020202020204" pitchFamily="34" charset="0"/>
              </a:rPr>
              <a:t> </a:t>
            </a:r>
            <a:br>
              <a:rPr lang="fr-FR" sz="4400" dirty="0">
                <a:latin typeface="Agency FB" panose="020B0503020202020204" pitchFamily="34" charset="0"/>
              </a:rPr>
            </a:br>
            <a:r>
              <a:rPr lang="fr-FR" sz="3200" dirty="0">
                <a:latin typeface="Agency FB" panose="020B0503020202020204" pitchFamily="34" charset="0"/>
              </a:rPr>
              <a:t>a) </a:t>
            </a:r>
            <a:r>
              <a:rPr lang="fr-FR" sz="3200" dirty="0" err="1">
                <a:latin typeface="Agency FB" panose="020B0503020202020204" pitchFamily="34" charset="0"/>
              </a:rPr>
              <a:t>Locate</a:t>
            </a:r>
            <a:r>
              <a:rPr lang="fr-FR" sz="3200" dirty="0">
                <a:latin typeface="Agency FB" panose="020B0503020202020204" pitchFamily="34" charset="0"/>
              </a:rPr>
              <a:t> the fruit </a:t>
            </a:r>
            <a:r>
              <a:rPr lang="fr-FR" sz="3200" dirty="0" err="1">
                <a:latin typeface="Agency FB" panose="020B0503020202020204" pitchFamily="34" charset="0"/>
              </a:rPr>
              <a:t>with</a:t>
            </a:r>
            <a:r>
              <a:rPr lang="fr-FR" sz="3200" dirty="0">
                <a:latin typeface="Agency FB" panose="020B0503020202020204" pitchFamily="34" charset="0"/>
              </a:rPr>
              <a:t> the camera</a:t>
            </a:r>
            <a:endParaRPr lang="fr-FR" dirty="0">
              <a:latin typeface="Agency FB" panose="020B0503020202020204" pitchFamily="34" charset="0"/>
            </a:endParaRPr>
          </a:p>
        </p:txBody>
      </p:sp>
      <p:sp>
        <p:nvSpPr>
          <p:cNvPr id="3" name="Espace réservé du contenu 2">
            <a:extLst>
              <a:ext uri="{FF2B5EF4-FFF2-40B4-BE49-F238E27FC236}">
                <a16:creationId xmlns:a16="http://schemas.microsoft.com/office/drawing/2014/main" id="{01DCBFC3-D256-4E01-8389-46CB84869513}"/>
              </a:ext>
            </a:extLst>
          </p:cNvPr>
          <p:cNvSpPr>
            <a:spLocks noGrp="1"/>
          </p:cNvSpPr>
          <p:nvPr>
            <p:ph idx="1"/>
          </p:nvPr>
        </p:nvSpPr>
        <p:spPr>
          <a:xfrm>
            <a:off x="913795" y="1720735"/>
            <a:ext cx="10353762" cy="5026294"/>
          </a:xfrm>
        </p:spPr>
        <p:txBody>
          <a:bodyPr>
            <a:normAutofit fontScale="92500"/>
          </a:bodyPr>
          <a:lstStyle/>
          <a:p>
            <a:pPr marL="36900" indent="0" algn="just">
              <a:buNone/>
            </a:pPr>
            <a:r>
              <a:rPr lang="en-US" dirty="0">
                <a:latin typeface="Bahnschrift Light Condensed" panose="020B0502040204020203" pitchFamily="34" charset="0"/>
              </a:rPr>
              <a:t>Improving segmentation:</a:t>
            </a:r>
          </a:p>
          <a:p>
            <a:pPr algn="just"/>
            <a:r>
              <a:rPr lang="en-US" dirty="0">
                <a:latin typeface="Bahnschrift Light Condensed" panose="020B0502040204020203" pitchFamily="34" charset="0"/>
              </a:rPr>
              <a:t>We used heuristics to remove from the segmentation any pixels that were 20cm further than the closest point of the banana.</a:t>
            </a:r>
          </a:p>
          <a:p>
            <a:pPr algn="just"/>
            <a:r>
              <a:rPr lang="en-US" dirty="0">
                <a:latin typeface="Bahnschrift Light Condensed" panose="020B0502040204020203" pitchFamily="34" charset="0"/>
              </a:rPr>
              <a:t>After the heuristics the COM became more stable but wasn’t yet accurate enough. We viewed the mask matrix and noticed that many pixels would receive a ‘0’ in the depth dimension due to synchronization between the RGB camera and the ‘cloud points’. Removing all the pixels with no depth dimension resulted with an accurate distance &amp; stable COM.</a:t>
            </a:r>
          </a:p>
          <a:p>
            <a:pPr algn="just"/>
            <a:endParaRPr lang="fr-FR" dirty="0">
              <a:latin typeface="Bahnschrift Light Condensed" panose="020B0502040204020203" pitchFamily="34" charset="0"/>
            </a:endParaRPr>
          </a:p>
          <a:p>
            <a:pPr algn="just">
              <a:buFont typeface="Symbol" panose="05050102010706020507" pitchFamily="18" charset="2"/>
              <a:buChar char="Þ"/>
            </a:pPr>
            <a:endParaRPr lang="en-US" dirty="0">
              <a:latin typeface="Bahnschrift Light Condensed" panose="020B0502040204020203" pitchFamily="34" charset="0"/>
            </a:endParaRPr>
          </a:p>
          <a:p>
            <a:pPr algn="just">
              <a:buFont typeface="Symbol" panose="05050102010706020507" pitchFamily="18" charset="2"/>
              <a:buChar char="Þ"/>
            </a:pPr>
            <a:endParaRPr lang="en-US" dirty="0">
              <a:latin typeface="Bahnschrift Light Condensed" panose="020B0502040204020203" pitchFamily="34" charset="0"/>
            </a:endParaRPr>
          </a:p>
          <a:p>
            <a:pPr algn="just">
              <a:buFont typeface="Symbol" panose="05050102010706020507" pitchFamily="18" charset="2"/>
              <a:buChar char="Þ"/>
            </a:pPr>
            <a:endParaRPr lang="en-US" dirty="0">
              <a:latin typeface="Bahnschrift Light Condensed" panose="020B0502040204020203" pitchFamily="34" charset="0"/>
            </a:endParaRPr>
          </a:p>
          <a:p>
            <a:pPr algn="just">
              <a:buFont typeface="Symbol" panose="05050102010706020507" pitchFamily="18" charset="2"/>
              <a:buChar char="Þ"/>
            </a:pPr>
            <a:endParaRPr lang="en-US" dirty="0">
              <a:latin typeface="Bahnschrift Light Condensed" panose="020B0502040204020203" pitchFamily="34" charset="0"/>
            </a:endParaRPr>
          </a:p>
          <a:p>
            <a:pPr algn="ctr">
              <a:buFont typeface="Symbol" panose="05050102010706020507" pitchFamily="18" charset="2"/>
              <a:buChar char="Þ"/>
            </a:pPr>
            <a:r>
              <a:rPr lang="en-US" dirty="0">
                <a:latin typeface="Bahnschrift Light Condensed" panose="020B0502040204020203" pitchFamily="34" charset="0"/>
              </a:rPr>
              <a:t>Conclusion : Additional heuristics is needed in order to determine the fruit COM coordinates.</a:t>
            </a:r>
          </a:p>
        </p:txBody>
      </p:sp>
      <p:pic>
        <p:nvPicPr>
          <p:cNvPr id="6" name="bad">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6"/>
          <a:srcRect r="23505" b="32493"/>
          <a:stretch/>
        </p:blipFill>
        <p:spPr>
          <a:xfrm>
            <a:off x="2289856" y="4007950"/>
            <a:ext cx="3197100" cy="2133720"/>
          </a:xfrm>
          <a:prstGeom prst="rect">
            <a:avLst/>
          </a:prstGeom>
        </p:spPr>
      </p:pic>
      <p:pic>
        <p:nvPicPr>
          <p:cNvPr id="7" name="good">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rotWithShape="1">
          <a:blip r:embed="rId7"/>
          <a:srcRect t="9988" r="22003" b="29512"/>
          <a:stretch/>
        </p:blipFill>
        <p:spPr>
          <a:xfrm>
            <a:off x="7007629" y="4007949"/>
            <a:ext cx="3433155" cy="2133720"/>
          </a:xfrm>
          <a:prstGeom prst="rect">
            <a:avLst/>
          </a:prstGeom>
        </p:spPr>
      </p:pic>
      <p:sp>
        <p:nvSpPr>
          <p:cNvPr id="9" name="TextBox 8"/>
          <p:cNvSpPr txBox="1"/>
          <p:nvPr/>
        </p:nvSpPr>
        <p:spPr>
          <a:xfrm>
            <a:off x="5835534" y="4571310"/>
            <a:ext cx="1172095" cy="369332"/>
          </a:xfrm>
          <a:prstGeom prst="rect">
            <a:avLst/>
          </a:prstGeom>
          <a:noFill/>
        </p:spPr>
        <p:txBody>
          <a:bodyPr wrap="square" rtlCol="0">
            <a:spAutoFit/>
          </a:bodyPr>
          <a:lstStyle/>
          <a:p>
            <a:endParaRPr lang="en-US" dirty="0"/>
          </a:p>
        </p:txBody>
      </p:sp>
      <p:grpSp>
        <p:nvGrpSpPr>
          <p:cNvPr id="8" name="Group 7">
            <a:extLst>
              <a:ext uri="{FF2B5EF4-FFF2-40B4-BE49-F238E27FC236}">
                <a16:creationId xmlns:a16="http://schemas.microsoft.com/office/drawing/2014/main" id="{FCE5F0F9-CF58-4734-8909-6A9BBF48EF31}"/>
              </a:ext>
            </a:extLst>
          </p:cNvPr>
          <p:cNvGrpSpPr/>
          <p:nvPr/>
        </p:nvGrpSpPr>
        <p:grpSpPr>
          <a:xfrm>
            <a:off x="6083051" y="4642181"/>
            <a:ext cx="462688" cy="596921"/>
            <a:chOff x="6847525" y="899927"/>
            <a:chExt cx="462688" cy="596921"/>
          </a:xfrm>
        </p:grpSpPr>
        <p:sp>
          <p:nvSpPr>
            <p:cNvPr id="10" name="Arrow: Right 9">
              <a:extLst>
                <a:ext uri="{FF2B5EF4-FFF2-40B4-BE49-F238E27FC236}">
                  <a16:creationId xmlns:a16="http://schemas.microsoft.com/office/drawing/2014/main" id="{EB114FD2-3325-4234-B758-09CA85E01AFD}"/>
                </a:ext>
              </a:extLst>
            </p:cNvPr>
            <p:cNvSpPr/>
            <p:nvPr/>
          </p:nvSpPr>
          <p:spPr>
            <a:xfrm rot="21581309">
              <a:off x="6847525" y="899927"/>
              <a:ext cx="462688" cy="596921"/>
            </a:xfrm>
            <a:prstGeom prst="rightArrow">
              <a:avLst>
                <a:gd name="adj1" fmla="val 60000"/>
                <a:gd name="adj2" fmla="val 50000"/>
              </a:avLst>
            </a:prstGeom>
          </p:spPr>
          <p:style>
            <a:lnRef idx="0">
              <a:schemeClr val="accent3">
                <a:tint val="60000"/>
                <a:hueOff val="0"/>
                <a:satOff val="0"/>
                <a:lumOff val="0"/>
                <a:alphaOff val="0"/>
              </a:schemeClr>
            </a:lnRef>
            <a:fillRef idx="1">
              <a:schemeClr val="accent3">
                <a:tint val="60000"/>
                <a:hueOff val="0"/>
                <a:satOff val="0"/>
                <a:lumOff val="0"/>
                <a:alphaOff val="0"/>
              </a:schemeClr>
            </a:fillRef>
            <a:effectRef idx="0">
              <a:schemeClr val="accent3">
                <a:tint val="60000"/>
                <a:hueOff val="0"/>
                <a:satOff val="0"/>
                <a:lumOff val="0"/>
                <a:alphaOff val="0"/>
              </a:schemeClr>
            </a:effectRef>
            <a:fontRef idx="minor">
              <a:schemeClr val="lt1"/>
            </a:fontRef>
          </p:style>
        </p:sp>
        <p:sp>
          <p:nvSpPr>
            <p:cNvPr id="11" name="Arrow: Right 4">
              <a:extLst>
                <a:ext uri="{FF2B5EF4-FFF2-40B4-BE49-F238E27FC236}">
                  <a16:creationId xmlns:a16="http://schemas.microsoft.com/office/drawing/2014/main" id="{475BDC84-7785-44BC-B4C6-86E26B51F50C}"/>
                </a:ext>
              </a:extLst>
            </p:cNvPr>
            <p:cNvSpPr txBox="1"/>
            <p:nvPr/>
          </p:nvSpPr>
          <p:spPr>
            <a:xfrm rot="21581309">
              <a:off x="6847526" y="1019688"/>
              <a:ext cx="323882" cy="35815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p:txBody>
        </p:sp>
      </p:grpSp>
    </p:spTree>
    <p:extLst>
      <p:ext uri="{BB962C8B-B14F-4D97-AF65-F5344CB8AC3E}">
        <p14:creationId xmlns:p14="http://schemas.microsoft.com/office/powerpoint/2010/main" val="2291089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0"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par>
                          <p:cTn id="14" fill="hold">
                            <p:stCondLst>
                              <p:cond delay="500"/>
                            </p:stCondLst>
                            <p:childTnLst>
                              <p:par>
                                <p:cTn id="15" presetID="1" presetClass="mediacall" presetSubtype="0" fill="hold" nodeType="afterEffect">
                                  <p:stCondLst>
                                    <p:cond delay="0"/>
                                  </p:stCondLst>
                                  <p:childTnLst>
                                    <p:cmd type="call" cmd="playFrom(0.0)">
                                      <p:cBhvr>
                                        <p:cTn id="16" dur="19627"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7" repeatCount="indefinite" fill="hold" display="0">
                  <p:stCondLst>
                    <p:cond delay="indefinite"/>
                  </p:stCondLst>
                </p:cTn>
                <p:tgtEl>
                  <p:spTgt spid="7"/>
                </p:tgtEl>
              </p:cMediaNode>
            </p:video>
            <p:video>
              <p:cMediaNode vol="80000">
                <p:cTn id="18" repeatCount="indefinite" fill="hold" display="0">
                  <p:stCondLst>
                    <p:cond delay="indefinite"/>
                  </p:stCondLst>
                </p:cTn>
                <p:tgtEl>
                  <p:spTgt spid="6"/>
                </p:tgtEl>
              </p:cMediaNode>
            </p:video>
            <p:seq concurrent="1" nextAc="seek">
              <p:cTn id="19" restart="whenNotActive" fill="hold" evtFilter="cancelBubble" nodeType="interactiveSeq">
                <p:stCondLst>
                  <p:cond evt="onClick" delay="0">
                    <p:tgtEl>
                      <p:spTgt spid="6"/>
                    </p:tgtEl>
                  </p:cond>
                </p:stCondLst>
                <p:endSync evt="end" delay="0">
                  <p:rtn val="all"/>
                </p:endSync>
                <p:childTnLst>
                  <p:par>
                    <p:cTn id="20" fill="hold">
                      <p:stCondLst>
                        <p:cond delay="0"/>
                      </p:stCondLst>
                      <p:childTnLst>
                        <p:par>
                          <p:cTn id="21" fill="hold">
                            <p:stCondLst>
                              <p:cond delay="0"/>
                            </p:stCondLst>
                            <p:childTnLst>
                              <p:par>
                                <p:cTn id="22" presetID="2" presetClass="mediacall" presetSubtype="0" fill="hold" nodeType="clickEffect">
                                  <p:stCondLst>
                                    <p:cond delay="0"/>
                                  </p:stCondLst>
                                  <p:childTnLst>
                                    <p:cmd type="call" cmd="togglePause">
                                      <p:cBhvr>
                                        <p:cTn id="23" dur="1" fill="hold"/>
                                        <p:tgtEl>
                                          <p:spTgt spid="6"/>
                                        </p:tgtEl>
                                      </p:cBhvr>
                                    </p:cmd>
                                  </p:childTnLst>
                                </p:cTn>
                              </p:par>
                            </p:childTnLst>
                          </p:cTn>
                        </p:par>
                      </p:childTnLst>
                    </p:cTn>
                  </p:par>
                </p:childTnLst>
              </p:cTn>
              <p:nextCondLst>
                <p:cond evt="onClick" delay="0">
                  <p:tgtEl>
                    <p:spTgt spid="6"/>
                  </p:tgtEl>
                </p:cond>
              </p:nextCondLst>
            </p:seq>
          </p:childTnLst>
        </p:cTn>
      </p:par>
    </p:tnLst>
    <p:bldLst>
      <p:bldP spid="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B61D64C-4CDA-4521-95F4-9B3699FB3E5A}"/>
              </a:ext>
            </a:extLst>
          </p:cNvPr>
          <p:cNvSpPr>
            <a:spLocks noGrp="1"/>
          </p:cNvSpPr>
          <p:nvPr>
            <p:ph type="title"/>
          </p:nvPr>
        </p:nvSpPr>
        <p:spPr>
          <a:xfrm>
            <a:off x="549966" y="465898"/>
            <a:ext cx="11066170" cy="1466850"/>
          </a:xfrm>
        </p:spPr>
        <p:txBody>
          <a:bodyPr>
            <a:normAutofit/>
          </a:bodyPr>
          <a:lstStyle/>
          <a:p>
            <a:pPr algn="l"/>
            <a:r>
              <a:rPr lang="en-US" sz="4400" dirty="0">
                <a:latin typeface="Agency FB" panose="020B0503020202020204" pitchFamily="34" charset="0"/>
              </a:rPr>
              <a:t>2</a:t>
            </a:r>
            <a:r>
              <a:rPr lang="en-IL" sz="4400" dirty="0">
                <a:latin typeface="Agency FB" panose="020B0503020202020204" pitchFamily="34" charset="0"/>
              </a:rPr>
              <a:t>) Robotic arm movement</a:t>
            </a:r>
            <a:br>
              <a:rPr lang="en-IL" sz="4400" dirty="0">
                <a:latin typeface="Agency FB" panose="020B0503020202020204" pitchFamily="34" charset="0"/>
              </a:rPr>
            </a:br>
            <a:r>
              <a:rPr lang="en-IL" sz="3200" dirty="0">
                <a:latin typeface="Agency FB" panose="020B0503020202020204" pitchFamily="34" charset="0"/>
              </a:rPr>
              <a:t>b) Simulation of the robotic arm</a:t>
            </a:r>
            <a:endParaRPr lang="en-IL" dirty="0">
              <a:latin typeface="Agency FB" panose="020B0503020202020204" pitchFamily="34" charset="0"/>
            </a:endParaRPr>
          </a:p>
        </p:txBody>
      </p:sp>
      <p:sp>
        <p:nvSpPr>
          <p:cNvPr id="3" name="Espace réservé du contenu 2">
            <a:extLst>
              <a:ext uri="{FF2B5EF4-FFF2-40B4-BE49-F238E27FC236}">
                <a16:creationId xmlns:a16="http://schemas.microsoft.com/office/drawing/2014/main" id="{01DCBFC3-D256-4E01-8389-46CB84869513}"/>
              </a:ext>
            </a:extLst>
          </p:cNvPr>
          <p:cNvSpPr>
            <a:spLocks noGrp="1"/>
          </p:cNvSpPr>
          <p:nvPr>
            <p:ph idx="1"/>
          </p:nvPr>
        </p:nvSpPr>
        <p:spPr>
          <a:xfrm>
            <a:off x="913795" y="1932749"/>
            <a:ext cx="10353762" cy="2417310"/>
          </a:xfrm>
        </p:spPr>
        <p:txBody>
          <a:bodyPr>
            <a:normAutofit/>
          </a:bodyPr>
          <a:lstStyle/>
          <a:p>
            <a:pPr marL="36900" indent="0" algn="just">
              <a:buNone/>
            </a:pPr>
            <a:r>
              <a:rPr lang="en-US" dirty="0">
                <a:latin typeface="Bahnschrift Light Condensed" panose="020B0502040204020203" pitchFamily="34" charset="0"/>
              </a:rPr>
              <a:t>Robotic arm autonomous movement:</a:t>
            </a:r>
          </a:p>
          <a:p>
            <a:pPr algn="just"/>
            <a:r>
              <a:rPr lang="en-US" dirty="0">
                <a:latin typeface="Bahnschrift Light Condensed" panose="020B0502040204020203" pitchFamily="34" charset="0"/>
              </a:rPr>
              <a:t>The robot decides he knows the correct COM of the banana if he counts 5 consecutive frames with the COM within the margin of 2cm.</a:t>
            </a:r>
          </a:p>
          <a:p>
            <a:pPr algn="just"/>
            <a:r>
              <a:rPr lang="en-US" dirty="0">
                <a:latin typeface="Bahnschrift Light Condensed" panose="020B0502040204020203" pitchFamily="34" charset="0"/>
              </a:rPr>
              <a:t>Robotic arm movement is calculated using inverse kinematics from the default arm location to the COM of the banana.</a:t>
            </a:r>
          </a:p>
          <a:p>
            <a:pPr algn="just"/>
            <a:endParaRPr lang="fr-FR" dirty="0"/>
          </a:p>
        </p:txBody>
      </p:sp>
      <p:pic>
        <p:nvPicPr>
          <p:cNvPr id="6" name="Espace réservé du contenu 4">
            <a:extLst>
              <a:ext uri="{FF2B5EF4-FFF2-40B4-BE49-F238E27FC236}">
                <a16:creationId xmlns:a16="http://schemas.microsoft.com/office/drawing/2014/main" id="{FADEA523-CBDD-48D3-9CF2-16730BEB20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17576" y="3818284"/>
            <a:ext cx="3743738" cy="2807803"/>
          </a:xfrm>
          <a:prstGeom prst="rect">
            <a:avLst/>
          </a:prstGeom>
          <a:effectLst>
            <a:outerShdw blurRad="25400" dir="17880000">
              <a:srgbClr val="000000">
                <a:alpha val="46000"/>
              </a:srgbClr>
            </a:outerShdw>
          </a:effectLst>
        </p:spPr>
      </p:pic>
    </p:spTree>
    <p:extLst>
      <p:ext uri="{BB962C8B-B14F-4D97-AF65-F5344CB8AC3E}">
        <p14:creationId xmlns:p14="http://schemas.microsoft.com/office/powerpoint/2010/main" val="21699075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01DCBFC3-D256-4E01-8389-46CB84869513}"/>
              </a:ext>
            </a:extLst>
          </p:cNvPr>
          <p:cNvSpPr>
            <a:spLocks noGrp="1"/>
          </p:cNvSpPr>
          <p:nvPr>
            <p:ph idx="1"/>
          </p:nvPr>
        </p:nvSpPr>
        <p:spPr>
          <a:xfrm>
            <a:off x="913795" y="1932748"/>
            <a:ext cx="10353762" cy="4693339"/>
          </a:xfrm>
        </p:spPr>
        <p:txBody>
          <a:bodyPr>
            <a:normAutofit/>
          </a:bodyPr>
          <a:lstStyle/>
          <a:p>
            <a:pPr marL="36900" indent="0" algn="just">
              <a:buNone/>
            </a:pPr>
            <a:r>
              <a:rPr lang="en-US" sz="2400" u="sng" dirty="0">
                <a:latin typeface="Bahnschrift Light Condensed" panose="020B0502040204020203" pitchFamily="34" charset="0"/>
              </a:rPr>
              <a:t>Goal</a:t>
            </a:r>
            <a:r>
              <a:rPr lang="en-US" sz="2400" dirty="0">
                <a:latin typeface="Bahnschrift Light Condensed" panose="020B0502040204020203" pitchFamily="34" charset="0"/>
              </a:rPr>
              <a:t>:  simulate the fruit COM by clicking with the cursor on a pixel </a:t>
            </a:r>
          </a:p>
          <a:p>
            <a:pPr marL="36900" indent="0" algn="just">
              <a:buNone/>
            </a:pPr>
            <a:r>
              <a:rPr lang="en-US" sz="2400" dirty="0">
                <a:latin typeface="Bahnschrift Light Condensed" panose="020B0502040204020203" pitchFamily="34" charset="0"/>
              </a:rPr>
              <a:t>of the RealSense RGB camera and retrieving the 3D coordinates . </a:t>
            </a:r>
          </a:p>
          <a:p>
            <a:pPr marL="36900" indent="0" algn="just">
              <a:buNone/>
            </a:pPr>
            <a:endParaRPr lang="en-US" sz="2400" dirty="0">
              <a:latin typeface="Bahnschrift Light Condensed" panose="020B0502040204020203" pitchFamily="34" charset="0"/>
            </a:endParaRPr>
          </a:p>
          <a:p>
            <a:pPr algn="just"/>
            <a:r>
              <a:rPr lang="en-US" sz="2400" dirty="0">
                <a:latin typeface="Bahnschrift Light Condensed" panose="020B0502040204020203" pitchFamily="34" charset="0"/>
              </a:rPr>
              <a:t>Mouse pointer selects pixel in color frame. The reason we pick the pixel from the color frame is because the Image Processing is done on this frame.</a:t>
            </a:r>
          </a:p>
          <a:p>
            <a:r>
              <a:rPr lang="en-US" sz="2400" dirty="0">
                <a:latin typeface="Bahnschrift Light Condensed" panose="020B0502040204020203" pitchFamily="34" charset="0"/>
              </a:rPr>
              <a:t>Convert pixel from color frame to depth frame using RealSense library function: </a:t>
            </a:r>
            <a:r>
              <a:rPr lang="en-US" sz="2400" b="1" i="1" dirty="0">
                <a:latin typeface="Bahnschrift Light Condensed" panose="020B0502040204020203" pitchFamily="34" charset="0"/>
              </a:rPr>
              <a:t>rs2_project_color_pixel_to_depth_pixel</a:t>
            </a:r>
          </a:p>
          <a:p>
            <a:r>
              <a:rPr lang="en-US" sz="2400" dirty="0">
                <a:latin typeface="Bahnschrift Light Condensed" panose="020B0502040204020203" pitchFamily="34" charset="0"/>
              </a:rPr>
              <a:t>Convert depth pixel to real life coordinates using RealSense library function: </a:t>
            </a:r>
            <a:r>
              <a:rPr lang="en-US" sz="2400" b="1" i="1" dirty="0">
                <a:latin typeface="Bahnschrift Light Condensed" panose="020B0502040204020203" pitchFamily="34" charset="0"/>
              </a:rPr>
              <a:t>rs2_deproject_pixel_to_point</a:t>
            </a:r>
          </a:p>
        </p:txBody>
      </p:sp>
      <p:sp>
        <p:nvSpPr>
          <p:cNvPr id="6" name="Titre 1">
            <a:extLst>
              <a:ext uri="{FF2B5EF4-FFF2-40B4-BE49-F238E27FC236}">
                <a16:creationId xmlns:a16="http://schemas.microsoft.com/office/drawing/2014/main" id="{CE92778F-3B7E-4238-93B2-45C4C2692602}"/>
              </a:ext>
            </a:extLst>
          </p:cNvPr>
          <p:cNvSpPr txBox="1">
            <a:spLocks/>
          </p:cNvSpPr>
          <p:nvPr/>
        </p:nvSpPr>
        <p:spPr>
          <a:xfrm>
            <a:off x="549966" y="452646"/>
            <a:ext cx="11066170" cy="1466850"/>
          </a:xfrm>
          <a:prstGeom prst="rect">
            <a:avLst/>
          </a:prstGeom>
          <a:effectLst>
            <a:outerShdw blurRad="25400" dir="17880000">
              <a:srgbClr val="000000">
                <a:alpha val="46000"/>
              </a:srgbClr>
            </a:outerShdw>
          </a:effectLst>
        </p:spPr>
        <p:txBody>
          <a:bodyPr vert="horz" lIns="91440" tIns="45720" rIns="91440" bIns="45720" rtlCol="0" anchor="ctr">
            <a:normAutofit/>
          </a:bodyPr>
          <a:lstStyle>
            <a:lvl1pPr algn="ctr" defTabSz="457200" rtl="0" eaLnBrk="1" latinLnBrk="0" hangingPunct="1">
              <a:lnSpc>
                <a:spcPct val="90000"/>
              </a:lnSpc>
              <a:spcBef>
                <a:spcPct val="0"/>
              </a:spcBef>
              <a:buNone/>
              <a:defRPr sz="3900" i="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fr-FR" sz="4400" dirty="0">
                <a:latin typeface="Agency FB" panose="020B0503020202020204" pitchFamily="34" charset="0"/>
              </a:rPr>
              <a:t>3) </a:t>
            </a:r>
            <a:r>
              <a:rPr lang="fr-FR" sz="4400" dirty="0">
                <a:latin typeface="Bahnschrift Light Condensed" panose="020B0502040204020203" pitchFamily="34" charset="0"/>
              </a:rPr>
              <a:t>RealSense coordinates to Robotic arm movement</a:t>
            </a:r>
            <a:endParaRPr lang="en-US" sz="4400" dirty="0">
              <a:latin typeface="Agency FB" panose="020B0503020202020204" pitchFamily="34" charset="0"/>
            </a:endParaRPr>
          </a:p>
          <a:p>
            <a:pPr algn="l"/>
            <a:r>
              <a:rPr lang="en-US" sz="3200" dirty="0">
                <a:latin typeface="Agency FB" panose="020B0503020202020204" pitchFamily="34" charset="0"/>
              </a:rPr>
              <a:t>a) Convert color pixel to coordinates</a:t>
            </a:r>
          </a:p>
        </p:txBody>
      </p:sp>
      <p:pic>
        <p:nvPicPr>
          <p:cNvPr id="2" name="Picture 1">
            <a:extLst>
              <a:ext uri="{FF2B5EF4-FFF2-40B4-BE49-F238E27FC236}">
                <a16:creationId xmlns:a16="http://schemas.microsoft.com/office/drawing/2014/main" id="{7EA64EDF-2704-4DFA-9AD1-98E1413670F7}"/>
              </a:ext>
            </a:extLst>
          </p:cNvPr>
          <p:cNvPicPr>
            <a:picLocks noChangeAspect="1"/>
          </p:cNvPicPr>
          <p:nvPr/>
        </p:nvPicPr>
        <p:blipFill>
          <a:blip r:embed="rId2"/>
          <a:stretch>
            <a:fillRect/>
          </a:stretch>
        </p:blipFill>
        <p:spPr>
          <a:xfrm>
            <a:off x="9124950" y="4938505"/>
            <a:ext cx="2829205" cy="1258636"/>
          </a:xfrm>
          <a:prstGeom prst="rect">
            <a:avLst/>
          </a:prstGeom>
        </p:spPr>
      </p:pic>
      <p:pic>
        <p:nvPicPr>
          <p:cNvPr id="5" name="Picture 4" descr="A picture containing indoor, photo, sitting, book&#10;&#10;Description automatically generated">
            <a:extLst>
              <a:ext uri="{FF2B5EF4-FFF2-40B4-BE49-F238E27FC236}">
                <a16:creationId xmlns:a16="http://schemas.microsoft.com/office/drawing/2014/main" id="{8F40D2FA-EA6B-44A8-8875-AABA101755DE}"/>
              </a:ext>
            </a:extLst>
          </p:cNvPr>
          <p:cNvPicPr>
            <a:picLocks noChangeAspect="1"/>
          </p:cNvPicPr>
          <p:nvPr/>
        </p:nvPicPr>
        <p:blipFill rotWithShape="1">
          <a:blip r:embed="rId3">
            <a:extLst>
              <a:ext uri="{28A0092B-C50C-407E-A947-70E740481C1C}">
                <a14:useLocalDpi xmlns:a14="http://schemas.microsoft.com/office/drawing/2010/main" val="0"/>
              </a:ext>
            </a:extLst>
          </a:blip>
          <a:srcRect r="5987" b="5735"/>
          <a:stretch/>
        </p:blipFill>
        <p:spPr>
          <a:xfrm>
            <a:off x="8181975" y="1270126"/>
            <a:ext cx="2924175" cy="2347681"/>
          </a:xfrm>
          <a:prstGeom prst="rect">
            <a:avLst/>
          </a:prstGeom>
        </p:spPr>
      </p:pic>
    </p:spTree>
    <p:extLst>
      <p:ext uri="{BB962C8B-B14F-4D97-AF65-F5344CB8AC3E}">
        <p14:creationId xmlns:p14="http://schemas.microsoft.com/office/powerpoint/2010/main" val="400040802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AnalogousFromLightSeedRightStep">
      <a:dk1>
        <a:srgbClr val="000000"/>
      </a:dk1>
      <a:lt1>
        <a:srgbClr val="FFFFFF"/>
      </a:lt1>
      <a:dk2>
        <a:srgbClr val="242E41"/>
      </a:dk2>
      <a:lt2>
        <a:srgbClr val="E8E2E3"/>
      </a:lt2>
      <a:accent1>
        <a:srgbClr val="70ABA1"/>
      </a:accent1>
      <a:accent2>
        <a:srgbClr val="63ABC3"/>
      </a:accent2>
      <a:accent3>
        <a:srgbClr val="869FD0"/>
      </a:accent3>
      <a:accent4>
        <a:srgbClr val="7871C8"/>
      </a:accent4>
      <a:accent5>
        <a:srgbClr val="AE8AD2"/>
      </a:accent5>
      <a:accent6>
        <a:srgbClr val="C171C8"/>
      </a:accent6>
      <a:hlink>
        <a:srgbClr val="AE6975"/>
      </a:hlink>
      <a:folHlink>
        <a:srgbClr val="7F7F7F"/>
      </a:folHlink>
    </a:clrScheme>
    <a:fontScheme name="Slate">
      <a:majorFont>
        <a:latin typeface="Georgia Pro"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Dubai"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639</TotalTime>
  <Words>1035</Words>
  <Application>Microsoft Office PowerPoint</Application>
  <PresentationFormat>Widescreen</PresentationFormat>
  <Paragraphs>105</Paragraphs>
  <Slides>17</Slides>
  <Notes>1</Notes>
  <HiddenSlides>0</HiddenSlides>
  <MMClips>3</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17</vt:i4>
      </vt:variant>
    </vt:vector>
  </HeadingPairs>
  <TitlesOfParts>
    <vt:vector size="27" baseType="lpstr">
      <vt:lpstr>Agency FB</vt:lpstr>
      <vt:lpstr>Bahnschrift Light Condensed</vt:lpstr>
      <vt:lpstr>Calibri</vt:lpstr>
      <vt:lpstr>Cambria Math</vt:lpstr>
      <vt:lpstr>Dubai</vt:lpstr>
      <vt:lpstr>Georgia Pro</vt:lpstr>
      <vt:lpstr>Symbol</vt:lpstr>
      <vt:lpstr>Times New Roman</vt:lpstr>
      <vt:lpstr>Wingdings 2</vt:lpstr>
      <vt:lpstr>SlateVTI</vt:lpstr>
      <vt:lpstr>Project Efraim Robotic arm handling fruit using RealSense, Yolact &amp; Arduino </vt:lpstr>
      <vt:lpstr>Efraim, the agricultor.</vt:lpstr>
      <vt:lpstr>Project plan</vt:lpstr>
      <vt:lpstr>1) Image processing  a) Articles about the domain</vt:lpstr>
      <vt:lpstr>1) Image processing  b) Defining image processing model</vt:lpstr>
      <vt:lpstr>1) Image processing  c) Test the accuracy of the image processing model</vt:lpstr>
      <vt:lpstr>2) Robotic arm movement  a) Locate the fruit with the camera</vt:lpstr>
      <vt:lpstr>2) Robotic arm movement b) Simulation of the robotic arm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in GIP lab Mid-semester conclusions</dc:title>
  <dc:creator>Annaël A</dc:creator>
  <cp:keywords>CTPClassification=CTP_NT</cp:keywords>
  <cp:lastModifiedBy>yonatan gershon</cp:lastModifiedBy>
  <cp:revision>83</cp:revision>
  <dcterms:created xsi:type="dcterms:W3CDTF">2019-12-21T23:55:19Z</dcterms:created>
  <dcterms:modified xsi:type="dcterms:W3CDTF">2020-05-25T17:18:10Z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itusGUID">
    <vt:lpwstr>afabe652-43fb-4c74-97dd-d883a1fa0cb3</vt:lpwstr>
  </property>
  <property fmtid="{D5CDD505-2E9C-101B-9397-08002B2CF9AE}" pid="3" name="CTP_TimeStamp">
    <vt:lpwstr>2020-05-18 19:23:45Z</vt:lpwstr>
  </property>
  <property fmtid="{D5CDD505-2E9C-101B-9397-08002B2CF9AE}" pid="4" name="CTP_BU">
    <vt:lpwstr>NA</vt:lpwstr>
  </property>
  <property fmtid="{D5CDD505-2E9C-101B-9397-08002B2CF9AE}" pid="5" name="CTP_IDSID">
    <vt:lpwstr>NA</vt:lpwstr>
  </property>
  <property fmtid="{D5CDD505-2E9C-101B-9397-08002B2CF9AE}" pid="6" name="CTP_WWID">
    <vt:lpwstr>NA</vt:lpwstr>
  </property>
  <property fmtid="{D5CDD505-2E9C-101B-9397-08002B2CF9AE}" pid="7" name="CTPClassification">
    <vt:lpwstr>CTP_NT</vt:lpwstr>
  </property>
</Properties>
</file>